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65" r:id="rId2"/>
    <p:sldId id="269" r:id="rId3"/>
    <p:sldId id="268" r:id="rId4"/>
    <p:sldId id="291" r:id="rId5"/>
    <p:sldId id="292" r:id="rId6"/>
    <p:sldId id="293" r:id="rId7"/>
    <p:sldId id="309" r:id="rId8"/>
    <p:sldId id="312" r:id="rId9"/>
    <p:sldId id="313" r:id="rId10"/>
    <p:sldId id="294" r:id="rId11"/>
    <p:sldId id="314" r:id="rId12"/>
    <p:sldId id="271" r:id="rId13"/>
    <p:sldId id="276" r:id="rId14"/>
    <p:sldId id="270" r:id="rId15"/>
    <p:sldId id="316" r:id="rId16"/>
    <p:sldId id="317" r:id="rId17"/>
    <p:sldId id="290" r:id="rId18"/>
    <p:sldId id="318" r:id="rId19"/>
    <p:sldId id="319" r:id="rId20"/>
    <p:sldId id="320" r:id="rId21"/>
    <p:sldId id="321" r:id="rId22"/>
    <p:sldId id="322" r:id="rId23"/>
    <p:sldId id="323" r:id="rId24"/>
    <p:sldId id="307" r:id="rId25"/>
    <p:sldId id="324" r:id="rId26"/>
    <p:sldId id="325" r:id="rId27"/>
    <p:sldId id="326" r:id="rId28"/>
    <p:sldId id="311" r:id="rId29"/>
    <p:sldId id="327" r:id="rId30"/>
    <p:sldId id="328" r:id="rId31"/>
    <p:sldId id="329" r:id="rId32"/>
    <p:sldId id="330" r:id="rId33"/>
    <p:sldId id="331" r:id="rId34"/>
    <p:sldId id="332" r:id="rId35"/>
    <p:sldId id="334" r:id="rId36"/>
    <p:sldId id="335" r:id="rId37"/>
    <p:sldId id="336" r:id="rId38"/>
    <p:sldId id="301" r:id="rId39"/>
    <p:sldId id="341" r:id="rId40"/>
    <p:sldId id="343" r:id="rId41"/>
    <p:sldId id="302" r:id="rId42"/>
    <p:sldId id="344" r:id="rId43"/>
    <p:sldId id="345" r:id="rId44"/>
    <p:sldId id="346" r:id="rId45"/>
    <p:sldId id="348" r:id="rId46"/>
    <p:sldId id="350" r:id="rId47"/>
    <p:sldId id="349" r:id="rId48"/>
    <p:sldId id="351" r:id="rId49"/>
    <p:sldId id="353" r:id="rId50"/>
    <p:sldId id="352" r:id="rId51"/>
    <p:sldId id="303" r:id="rId52"/>
    <p:sldId id="339" r:id="rId53"/>
    <p:sldId id="347" r:id="rId54"/>
    <p:sldId id="277" r:id="rId55"/>
    <p:sldId id="354" r:id="rId56"/>
    <p:sldId id="357" r:id="rId57"/>
    <p:sldId id="356" r:id="rId58"/>
    <p:sldId id="358" r:id="rId59"/>
    <p:sldId id="359" r:id="rId60"/>
    <p:sldId id="360" r:id="rId61"/>
    <p:sldId id="361" r:id="rId62"/>
    <p:sldId id="362" r:id="rId63"/>
    <p:sldId id="266" r:id="rId6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F1F9"/>
    <a:srgbClr val="E5E6E8"/>
    <a:srgbClr val="B28659"/>
    <a:srgbClr val="E5D8C9"/>
    <a:srgbClr val="FDC467"/>
    <a:srgbClr val="05264E"/>
    <a:srgbClr val="3F668F"/>
    <a:srgbClr val="4A7ECA"/>
    <a:srgbClr val="E8CFBF"/>
    <a:srgbClr val="FDCCA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81852" autoAdjust="0"/>
  </p:normalViewPr>
  <p:slideViewPr>
    <p:cSldViewPr snapToGrid="0" showGuides="1">
      <p:cViewPr varScale="1">
        <p:scale>
          <a:sx n="70" d="100"/>
          <a:sy n="70" d="100"/>
        </p:scale>
        <p:origin x="1320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D67FB0-CFB6-4BAD-9ED8-F99645C71E56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8CB4C-A23C-4C1E-94BC-0FC3515805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928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한국 통계청에서도 경기순환기를 설정하고 있으며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714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사이클을 만들기 위한 </a:t>
            </a:r>
            <a:r>
              <a:rPr lang="en-US" altLang="ko-KR" dirty="0"/>
              <a:t>2</a:t>
            </a:r>
            <a:r>
              <a:rPr lang="ko-KR" altLang="en-US" dirty="0"/>
              <a:t>가지 방법</a:t>
            </a:r>
            <a:r>
              <a:rPr lang="en-US" altLang="ko-KR" dirty="0"/>
              <a:t>(</a:t>
            </a:r>
            <a:r>
              <a:rPr lang="ko-KR" altLang="en-US" dirty="0"/>
              <a:t>목표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이제부터 사이클을 만들기 위한 다양한 노력들에 말하겠습니다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BDEC9-C483-4F31-89E9-E98A2179005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267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금리 사이클을 만들기 위한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가지 자산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금리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주가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부동산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채권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분석과 상관분석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당시 초기 단계라 전처리에 미숙하여 가격과 비율을 상관 분석한 결과다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각 데이터마다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0~1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사이로 정규화를 진행한 모습이다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가격이던 비율이던 하나로 통일하고 분석을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해야했음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BDEC9-C483-4F31-89E9-E98A2179005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680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GDP</a:t>
            </a:r>
            <a:r>
              <a:rPr lang="ko-KR" altLang="en-US" dirty="0"/>
              <a:t>와 </a:t>
            </a:r>
            <a:r>
              <a:rPr lang="ko-KR" altLang="en-US" dirty="0" err="1"/>
              <a:t>장기추세선을</a:t>
            </a:r>
            <a:r>
              <a:rPr lang="ko-KR" altLang="en-US" dirty="0"/>
              <a:t> 가격으로 </a:t>
            </a:r>
            <a:r>
              <a:rPr lang="ko-KR" altLang="en-US" dirty="0" err="1"/>
              <a:t>전처리하여</a:t>
            </a:r>
            <a:r>
              <a:rPr lang="ko-KR" altLang="en-US" dirty="0"/>
              <a:t> 사이클을 만들기 시도</a:t>
            </a:r>
            <a:endParaRPr lang="en-US" altLang="ko-KR" dirty="0"/>
          </a:p>
          <a:p>
            <a:r>
              <a:rPr lang="ko-KR" altLang="en-US" dirty="0" err="1"/>
              <a:t>전처리</a:t>
            </a:r>
            <a:r>
              <a:rPr lang="ko-KR" altLang="en-US" dirty="0"/>
              <a:t> 한 단계에서 금리 가격과 부동산이 다른 가격 데이터에 비해 너무 높아서 비교하기 쉽지 않다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BDEC9-C483-4F31-89E9-E98A2179005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7318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금리가격이 혼자 너무 높기에 금리데이터를 제외하였다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BDEC9-C483-4F31-89E9-E98A2179005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617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나스닥 값이 커서 영향력이 너무 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BDEC9-C483-4F31-89E9-E98A2179005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1988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표준화 후에 값을 </a:t>
            </a:r>
            <a:r>
              <a:rPr lang="ko-KR" altLang="en-US" dirty="0" err="1"/>
              <a:t>도출해냄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BDEC9-C483-4F31-89E9-E98A2179005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1912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표준화 후에 값을 </a:t>
            </a:r>
            <a:r>
              <a:rPr lang="ko-KR" altLang="en-US" dirty="0" err="1"/>
              <a:t>도출해냄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BDEC9-C483-4F31-89E9-E98A2179005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674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BDEC9-C483-4F31-89E9-E98A2179005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4768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BDEC9-C483-4F31-89E9-E98A2179005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3111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BDEC9-C483-4F31-89E9-E98A2179005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81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거시 경제 측면에서 관찰되는 사이클에 대한 다양한 주장들이 존재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3093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BDEC9-C483-4F31-89E9-E98A2179005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2940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BDEC9-C483-4F31-89E9-E98A2179005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2046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BDEC9-C483-4F31-89E9-E98A2179005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7863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BDEC9-C483-4F31-89E9-E98A2179005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3455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BDEC9-C483-4F31-89E9-E98A2179005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4809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BDEC9-C483-4F31-89E9-E98A2179005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4415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2310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0259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자기 상관 값에 대한 </a:t>
            </a:r>
            <a:r>
              <a:rPr lang="en-US" altLang="ko-KR" dirty="0"/>
              <a:t>95% </a:t>
            </a:r>
            <a:r>
              <a:rPr lang="ko-KR" altLang="en-US" dirty="0"/>
              <a:t>신뢰 구간을 나타내는 파란 영역에 들어오는 </a:t>
            </a:r>
            <a:r>
              <a:rPr lang="en-US" altLang="ko-KR" dirty="0"/>
              <a:t>ACF</a:t>
            </a:r>
            <a:r>
              <a:rPr lang="ko-KR" altLang="en-US" dirty="0"/>
              <a:t>의 값을 </a:t>
            </a:r>
            <a:r>
              <a:rPr lang="en-US" altLang="ko-KR" dirty="0"/>
              <a:t>q</a:t>
            </a:r>
            <a:r>
              <a:rPr lang="ko-KR" altLang="en-US" dirty="0"/>
              <a:t>로 설정</a:t>
            </a:r>
            <a:r>
              <a:rPr lang="en-US" altLang="ko-KR" dirty="0"/>
              <a:t>, </a:t>
            </a:r>
            <a:r>
              <a:rPr lang="ko-KR" altLang="en-US" dirty="0"/>
              <a:t>부분 자기 상관 계수가 처음으로 파란 영역에 들어가는 값을 </a:t>
            </a:r>
            <a:r>
              <a:rPr lang="en-US" altLang="ko-KR" dirty="0"/>
              <a:t>p</a:t>
            </a:r>
            <a:r>
              <a:rPr lang="ko-KR" altLang="en-US" dirty="0"/>
              <a:t>로 설정했습니다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7742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417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1795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2307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2200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8421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153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6892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497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다른 모델을 활용하기 </a:t>
            </a:r>
            <a:r>
              <a:rPr lang="en-US" altLang="ko-KR" dirty="0"/>
              <a:t>or </a:t>
            </a:r>
            <a:r>
              <a:rPr lang="ko-KR" altLang="en-US" dirty="0"/>
              <a:t>데이터셋을 변경해서 넣어보기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4009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다른 모델을 활용하기 </a:t>
            </a:r>
            <a:r>
              <a:rPr lang="en-US" altLang="ko-KR" dirty="0"/>
              <a:t>or </a:t>
            </a:r>
            <a:r>
              <a:rPr lang="ko-KR" altLang="en-US" dirty="0"/>
              <a:t>데이터셋을 변경해서 넣어보기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6565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Mlflow</a:t>
            </a:r>
            <a:r>
              <a:rPr lang="en-US" altLang="ko-KR" dirty="0"/>
              <a:t> Tracking – </a:t>
            </a:r>
            <a:r>
              <a:rPr lang="ko-KR" altLang="en-US" dirty="0" err="1"/>
              <a:t>머신러닝</a:t>
            </a:r>
            <a:r>
              <a:rPr lang="ko-KR" altLang="en-US" dirty="0"/>
              <a:t> 모델을 학습시킬 때 생기는 각종 파라미터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ko-KR" altLang="en-US" dirty="0" err="1"/>
              <a:t>머신러닝</a:t>
            </a:r>
            <a:r>
              <a:rPr lang="ko-KR" altLang="en-US" dirty="0"/>
              <a:t> 모델 학습이 끝난 후 </a:t>
            </a:r>
            <a:r>
              <a:rPr lang="en-US" altLang="ko-KR" dirty="0"/>
              <a:t>metric</a:t>
            </a:r>
            <a:r>
              <a:rPr lang="ko-KR" altLang="en-US" dirty="0"/>
              <a:t>의 결과 등을 </a:t>
            </a:r>
            <a:r>
              <a:rPr lang="en-US" altLang="ko-KR" dirty="0"/>
              <a:t>logging </a:t>
            </a:r>
            <a:r>
              <a:rPr lang="ko-KR" altLang="en-US" dirty="0"/>
              <a:t>하고 그 기록 결과를 </a:t>
            </a:r>
            <a:r>
              <a:rPr lang="en-US" altLang="ko-KR" dirty="0"/>
              <a:t>web </a:t>
            </a:r>
            <a:r>
              <a:rPr lang="en-US" altLang="ko-KR" dirty="0" err="1"/>
              <a:t>ui</a:t>
            </a:r>
            <a:r>
              <a:rPr lang="ko-KR" altLang="en-US" dirty="0"/>
              <a:t>로도 확인할 수 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Mlflow</a:t>
            </a:r>
            <a:r>
              <a:rPr lang="en-US" altLang="ko-KR" dirty="0"/>
              <a:t> Projects – </a:t>
            </a:r>
            <a:r>
              <a:rPr lang="ko-KR" altLang="en-US" dirty="0" err="1"/>
              <a:t>머신러닝</a:t>
            </a:r>
            <a:r>
              <a:rPr lang="ko-KR" altLang="en-US" dirty="0"/>
              <a:t> 코드를 재사용 가능하고 재현 가능한 형태로 포장</a:t>
            </a:r>
            <a:r>
              <a:rPr lang="en-US" altLang="ko-KR" dirty="0"/>
              <a:t>, </a:t>
            </a:r>
            <a:r>
              <a:rPr lang="ko-KR" altLang="en-US" dirty="0"/>
              <a:t>포장된 형태를 다른 데이터 </a:t>
            </a:r>
            <a:r>
              <a:rPr lang="ko-KR" altLang="en-US" dirty="0" err="1"/>
              <a:t>사이언티스트가</a:t>
            </a:r>
            <a:r>
              <a:rPr lang="ko-KR" altLang="en-US" dirty="0"/>
              <a:t> 사용하거나 </a:t>
            </a:r>
            <a:r>
              <a:rPr lang="en-US" altLang="ko-KR" dirty="0"/>
              <a:t>production</a:t>
            </a:r>
            <a:r>
              <a:rPr lang="ko-KR" altLang="en-US" dirty="0"/>
              <a:t>에 반영</a:t>
            </a:r>
            <a:endParaRPr lang="en-US" altLang="ko-KR" dirty="0"/>
          </a:p>
          <a:p>
            <a:r>
              <a:rPr lang="en-US" altLang="ko-KR" dirty="0" err="1"/>
              <a:t>Mlfflow</a:t>
            </a:r>
            <a:r>
              <a:rPr lang="en-US" altLang="ko-KR" dirty="0"/>
              <a:t> Models – </a:t>
            </a:r>
            <a:r>
              <a:rPr lang="ko-KR" altLang="en-US" dirty="0"/>
              <a:t>다양한 </a:t>
            </a:r>
            <a:r>
              <a:rPr lang="en-US" altLang="ko-KR" dirty="0"/>
              <a:t>ML </a:t>
            </a:r>
            <a:r>
              <a:rPr lang="ko-KR" altLang="en-US" dirty="0"/>
              <a:t>라이브러리에서 모델을 관리하고 배포</a:t>
            </a:r>
            <a:r>
              <a:rPr lang="en-US" altLang="ko-KR" dirty="0"/>
              <a:t>, Serving, </a:t>
            </a:r>
            <a:r>
              <a:rPr lang="ko-KR" altLang="en-US" dirty="0"/>
              <a:t>추론가능 그리고 동일한 모델을 </a:t>
            </a:r>
            <a:r>
              <a:rPr lang="ko-KR" altLang="en-US" dirty="0" err="1"/>
              <a:t>도커</a:t>
            </a:r>
            <a:r>
              <a:rPr lang="en-US" altLang="ko-KR" dirty="0"/>
              <a:t>, AWS </a:t>
            </a:r>
            <a:r>
              <a:rPr lang="ko-KR" altLang="en-US" dirty="0"/>
              <a:t>등에서 쉽게 배치할 수 있도록 지원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1721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20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2579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다른 모델을 활용하기 </a:t>
            </a:r>
            <a:r>
              <a:rPr lang="en-US" altLang="ko-KR" dirty="0"/>
              <a:t>or </a:t>
            </a:r>
            <a:r>
              <a:rPr lang="ko-KR" altLang="en-US" dirty="0"/>
              <a:t>데이터셋을 변경해서 넣어보기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588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다른 모델을 활용하기 </a:t>
            </a:r>
            <a:r>
              <a:rPr lang="en-US" altLang="ko-KR" dirty="0"/>
              <a:t>or </a:t>
            </a:r>
            <a:r>
              <a:rPr lang="ko-KR" altLang="en-US" dirty="0"/>
              <a:t>데이터셋을 변경해서 넣어보기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2134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다른 모델을 활용하기 </a:t>
            </a:r>
            <a:r>
              <a:rPr lang="en-US" altLang="ko-KR" dirty="0"/>
              <a:t>or </a:t>
            </a:r>
            <a:r>
              <a:rPr lang="ko-KR" altLang="en-US" dirty="0"/>
              <a:t>데이터셋을 변경해서 넣어보기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1496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다른 모델을 활용하기 </a:t>
            </a:r>
            <a:r>
              <a:rPr lang="en-US" altLang="ko-KR" dirty="0"/>
              <a:t>or </a:t>
            </a:r>
            <a:r>
              <a:rPr lang="ko-KR" altLang="en-US" dirty="0"/>
              <a:t>데이터셋을 변경해서 넣어보기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1101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다른 모델을 활용하기 </a:t>
            </a:r>
            <a:r>
              <a:rPr lang="en-US" altLang="ko-KR" dirty="0"/>
              <a:t>or </a:t>
            </a:r>
            <a:r>
              <a:rPr lang="ko-KR" altLang="en-US" dirty="0"/>
              <a:t>데이터셋을 변경해서 넣어보기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7259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다른 모델을 활용하기 </a:t>
            </a:r>
            <a:r>
              <a:rPr lang="en-US" altLang="ko-KR" dirty="0"/>
              <a:t>or </a:t>
            </a:r>
            <a:r>
              <a:rPr lang="ko-KR" altLang="en-US" dirty="0"/>
              <a:t>데이터셋을 변경해서 넣어보기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6109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다른 모델을 활용하기 </a:t>
            </a:r>
            <a:r>
              <a:rPr lang="en-US" altLang="ko-KR" dirty="0"/>
              <a:t>or </a:t>
            </a:r>
            <a:r>
              <a:rPr lang="ko-KR" altLang="en-US" dirty="0"/>
              <a:t>데이터셋을 변경해서 넣어보기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2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079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009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무릎에서 사서 어깨에서 팔아라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경제 흐름의 정보에 입각한 결정을 내리고</a:t>
            </a:r>
            <a:r>
              <a:rPr lang="en-US" altLang="ko-KR" dirty="0"/>
              <a:t>, </a:t>
            </a:r>
            <a:r>
              <a:rPr lang="ko-KR" altLang="en-US" dirty="0"/>
              <a:t>전략을 조정하기 위해 이를 이해하는 것은 매우 중요합니다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주요 경제 주기와 데이터를 검토함으로써 현재 경제 상태에 대한 통찰력을 얻고 잠재적인 기회와 위험을 식별할 수 있을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다양한 경기 순환에 관한 가설들이 존재해 왔고 통계청에서도 경기 순환기를 작성하고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하지만 왜 그런 결론을 내렸는지 근거를 수치적으로 작성해주지는 않았습니다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그렇기에 지금까지 쌓여진 데이터를 기반으로 이를 확인해보고자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416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494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BDEC9-C483-4F31-89E9-E98A2179005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63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B6B7-9287-7501-CDA6-8356E75D1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1D7789-CFE6-22C9-EB44-6E3D7665C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BCA949-B4EE-25C2-426F-595ACA294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007A88-52D3-3EFF-6853-3025E40E3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6BC29-0782-692B-304F-89DC72FBA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681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9D579-00AE-5EB2-F99B-B5118D1A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55C236-4919-F27E-161B-2618B810E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50B109-2960-D7CB-5E6F-57AECDDDF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1F961B-86A3-5132-CCE4-45ED29E16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1260B2-A146-9DBC-FB7C-6F60E73FF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64D54C-F997-D8B8-74D2-AB628B04D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163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8DFA3-D2CC-FBAB-2AE8-7A314CAD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D4F396-6EAC-6880-AA87-59D44962F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D042A8-CF81-6626-654A-EE5786EAC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3A36F7-0E5B-DBD2-EF15-F210CCA6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C8737-238B-D8A9-1420-12802A9D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200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84FF23-7ABB-49BB-D119-51FE28A2E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BDEF98-4A52-6662-C087-4190721C5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659EE8-A640-0457-20DC-92E4B93F7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C4BB77-F193-DE60-5953-7CA99061C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CD83F9-8415-B2E6-F442-879A4C96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287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51A7B-D5FE-E441-1503-91AF076D6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000A57-4BB1-90D7-9A6F-399D5430C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3EAFB6-44BA-E6B2-C394-EB915A575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94A2A9-EF85-F2CE-0E94-15AC95BC5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D47C0A-61DE-4EB3-4C1C-FDA46671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439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154BB-20A3-CAF0-686B-B87A7432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FB4176-3627-D703-6C6F-BF6938C7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68E5FC-7C90-5052-94EC-78ABBF81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6C6064-42CE-B7E9-D268-47E8C8E8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5A491B-103B-2BEB-4AFA-C1149FE1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82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1A283-EE82-2C1A-3DA4-5131DF8D8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9504A-82A1-8D8D-DB0C-A3F6CE009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C1AA47-FE1A-F9B3-105E-E3DE94411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2B48DB-2625-D595-9982-4E277A909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60D0E9-6408-E72F-5A9E-02D559090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63F2CC-AC0B-8AD8-60B2-0C974AAA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799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39A44-D23A-E98F-5492-82E39FEA5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ED3B6F-DAB5-38C5-EAB5-332D1F797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D0471C-09F6-6FBC-00AE-7D7683D53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C3F245-0C6E-5337-99FE-2DB8E13CA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413AE-1364-179C-0373-36D252B32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704AEA-C494-2E03-3B01-73CE7B7F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56CD5B-6725-83FA-35FC-6319E8707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B4BA56-7D94-13F6-4971-F4E916F8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2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46BDB7-52D3-4377-FC5B-806634CA3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58B586-6E44-28D3-3558-CEB38859F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A1FB35-9E80-F6A9-5490-14E8FAF50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A01088-6933-5538-11A5-6BB49279F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162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853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C51DE-5A41-F314-C453-F725B45A9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9DD596-2CCB-3461-E3EE-D89B9E917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9492C6-90F1-1929-CD62-B6132DDA3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041367-1003-D118-3265-9249393BC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068455-54A1-1FAB-47F3-AEEB17574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2310E8-74A8-D020-ECCC-362B07437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206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1D6A35-C29A-91D9-7077-51A94C9D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898BF4-8F32-286F-7AF2-A0029B68C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2434C5-2B47-D752-A204-67601BFAC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7CD8D-5FF8-45F7-B5D9-86A8A4C3B6A4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22951-7931-3231-4230-D2618278F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4E29E1-F9E7-D4A1-6075-B039DA756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683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7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일렉트릭 블루, 스크린샷, 마조렐 블루, 사각형이(가) 표시된 사진&#10;&#10;자동 생성된 설명">
            <a:extLst>
              <a:ext uri="{FF2B5EF4-FFF2-40B4-BE49-F238E27FC236}">
                <a16:creationId xmlns:a16="http://schemas.microsoft.com/office/drawing/2014/main" id="{7BE6E4B8-7A1C-0C8B-910B-3ADD70DA3E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AA2631-352C-65FE-0219-3B4174D002DE}"/>
              </a:ext>
            </a:extLst>
          </p:cNvPr>
          <p:cNvSpPr txBox="1"/>
          <p:nvPr/>
        </p:nvSpPr>
        <p:spPr>
          <a:xfrm>
            <a:off x="1538868" y="2013228"/>
            <a:ext cx="91727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bg1"/>
                </a:solidFill>
              </a:rPr>
              <a:t>자산 데이터 주기성 및 </a:t>
            </a:r>
            <a:endParaRPr lang="en-US" altLang="ko-KR" sz="6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6000" b="1" dirty="0">
                <a:solidFill>
                  <a:schemeClr val="bg1"/>
                </a:solidFill>
              </a:rPr>
              <a:t>상관관계 분석과 추세 예측</a:t>
            </a:r>
          </a:p>
        </p:txBody>
      </p:sp>
    </p:spTree>
    <p:extLst>
      <p:ext uri="{BB962C8B-B14F-4D97-AF65-F5344CB8AC3E}">
        <p14:creationId xmlns:p14="http://schemas.microsoft.com/office/powerpoint/2010/main" val="100301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F97CC5A-8C2F-A170-2645-0BFD0E9E26D8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CB95D7-CFAF-2E43-2226-7156B7790C8C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6AE0F1-5788-57B2-0042-A1A22D77CD1D}"/>
              </a:ext>
            </a:extLst>
          </p:cNvPr>
          <p:cNvSpPr txBox="1"/>
          <p:nvPr/>
        </p:nvSpPr>
        <p:spPr>
          <a:xfrm>
            <a:off x="1763806" y="436175"/>
            <a:ext cx="2319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배경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58832B-2812-5B73-804B-8440A598C408}"/>
              </a:ext>
            </a:extLst>
          </p:cNvPr>
          <p:cNvSpPr/>
          <p:nvPr/>
        </p:nvSpPr>
        <p:spPr>
          <a:xfrm>
            <a:off x="9881118" y="6456784"/>
            <a:ext cx="2310882" cy="401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781CAB-FD3D-4945-958D-2C81A6991BED}"/>
              </a:ext>
            </a:extLst>
          </p:cNvPr>
          <p:cNvSpPr/>
          <p:nvPr/>
        </p:nvSpPr>
        <p:spPr>
          <a:xfrm>
            <a:off x="9881118" y="6412121"/>
            <a:ext cx="2310882" cy="401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C1DB21-13D8-EFF4-45AC-FA74B8BDADC4}"/>
              </a:ext>
            </a:extLst>
          </p:cNvPr>
          <p:cNvSpPr txBox="1"/>
          <p:nvPr/>
        </p:nvSpPr>
        <p:spPr>
          <a:xfrm>
            <a:off x="1163052" y="2755011"/>
            <a:ext cx="971932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latin typeface="+mj-ea"/>
                <a:ea typeface="+mj-ea"/>
              </a:rPr>
              <a:t>주기성이 있다면 현재는 어느 시점일까</a:t>
            </a:r>
            <a:r>
              <a:rPr lang="en-US" altLang="ko-KR" sz="4000" b="1" dirty="0">
                <a:latin typeface="+mj-ea"/>
                <a:ea typeface="+mj-ea"/>
              </a:rPr>
              <a:t>?</a:t>
            </a:r>
          </a:p>
          <a:p>
            <a:pPr algn="ctr"/>
            <a:endParaRPr lang="en-US" altLang="ko-KR" sz="4000" b="1" dirty="0">
              <a:latin typeface="+mj-ea"/>
              <a:ea typeface="+mj-ea"/>
            </a:endParaRPr>
          </a:p>
          <a:p>
            <a:pPr algn="ctr"/>
            <a:r>
              <a:rPr lang="ko-KR" altLang="en-US" sz="4000" b="1" dirty="0">
                <a:latin typeface="+mj-ea"/>
                <a:ea typeface="+mj-ea"/>
              </a:rPr>
              <a:t>주기성이 있다면 예측할 수도 있지 않을까</a:t>
            </a:r>
            <a:r>
              <a:rPr lang="en-US" altLang="ko-KR" sz="4000" b="1" dirty="0">
                <a:latin typeface="+mj-ea"/>
                <a:ea typeface="+mj-ea"/>
              </a:rPr>
              <a:t>?</a:t>
            </a:r>
            <a:endParaRPr lang="ko-KR" altLang="en-US" sz="4000" b="1" dirty="0"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04EC231-C27E-A010-0CAD-62793AA55467}"/>
              </a:ext>
            </a:extLst>
          </p:cNvPr>
          <p:cNvGrpSpPr/>
          <p:nvPr/>
        </p:nvGrpSpPr>
        <p:grpSpPr>
          <a:xfrm>
            <a:off x="1163052" y="2274848"/>
            <a:ext cx="9881937" cy="2899318"/>
            <a:chOff x="1163052" y="2308302"/>
            <a:chExt cx="9881937" cy="289931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1FAD0AE-2EDC-D6B5-0F48-55DAFCA9921A}"/>
                </a:ext>
              </a:extLst>
            </p:cNvPr>
            <p:cNvSpPr txBox="1"/>
            <p:nvPr/>
          </p:nvSpPr>
          <p:spPr>
            <a:xfrm>
              <a:off x="6011654" y="3404018"/>
              <a:ext cx="1847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4000" b="1" dirty="0">
                <a:latin typeface="+mj-ea"/>
                <a:ea typeface="+mj-ea"/>
              </a:endParaRPr>
            </a:p>
          </p:txBody>
        </p:sp>
        <p:sp>
          <p:nvSpPr>
            <p:cNvPr id="13" name="양쪽 대괄호 12">
              <a:extLst>
                <a:ext uri="{FF2B5EF4-FFF2-40B4-BE49-F238E27FC236}">
                  <a16:creationId xmlns:a16="http://schemas.microsoft.com/office/drawing/2014/main" id="{2FB71079-4C15-B156-1BE4-26CB2540EC11}"/>
                </a:ext>
              </a:extLst>
            </p:cNvPr>
            <p:cNvSpPr/>
            <p:nvPr/>
          </p:nvSpPr>
          <p:spPr>
            <a:xfrm>
              <a:off x="1163052" y="2308302"/>
              <a:ext cx="9881937" cy="2899318"/>
            </a:xfrm>
            <a:prstGeom prst="bracketPair">
              <a:avLst>
                <a:gd name="adj" fmla="val 1256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96315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F97CC5A-8C2F-A170-2645-0BFD0E9E26D8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CB95D7-CFAF-2E43-2226-7156B7790C8C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6AE0F1-5788-57B2-0042-A1A22D77CD1D}"/>
              </a:ext>
            </a:extLst>
          </p:cNvPr>
          <p:cNvSpPr txBox="1"/>
          <p:nvPr/>
        </p:nvSpPr>
        <p:spPr>
          <a:xfrm>
            <a:off x="1763806" y="436175"/>
            <a:ext cx="2319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배경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58832B-2812-5B73-804B-8440A598C408}"/>
              </a:ext>
            </a:extLst>
          </p:cNvPr>
          <p:cNvSpPr/>
          <p:nvPr/>
        </p:nvSpPr>
        <p:spPr>
          <a:xfrm>
            <a:off x="9881118" y="6456784"/>
            <a:ext cx="2310882" cy="401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781CAB-FD3D-4945-958D-2C81A6991BED}"/>
              </a:ext>
            </a:extLst>
          </p:cNvPr>
          <p:cNvSpPr/>
          <p:nvPr/>
        </p:nvSpPr>
        <p:spPr>
          <a:xfrm>
            <a:off x="9881118" y="6412121"/>
            <a:ext cx="2310882" cy="401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C1DB21-13D8-EFF4-45AC-FA74B8BDADC4}"/>
              </a:ext>
            </a:extLst>
          </p:cNvPr>
          <p:cNvSpPr txBox="1"/>
          <p:nvPr/>
        </p:nvSpPr>
        <p:spPr>
          <a:xfrm>
            <a:off x="1163052" y="1412348"/>
            <a:ext cx="33778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latin typeface="+mj-ea"/>
                <a:ea typeface="+mj-ea"/>
              </a:rPr>
              <a:t>프로젝트 목표</a:t>
            </a:r>
            <a:endParaRPr lang="ko-KR" altLang="en-US" sz="4000" b="1" dirty="0"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04EC231-C27E-A010-0CAD-62793AA55467}"/>
              </a:ext>
            </a:extLst>
          </p:cNvPr>
          <p:cNvGrpSpPr/>
          <p:nvPr/>
        </p:nvGrpSpPr>
        <p:grpSpPr>
          <a:xfrm>
            <a:off x="1163052" y="2274848"/>
            <a:ext cx="9881937" cy="2899318"/>
            <a:chOff x="1163052" y="2308302"/>
            <a:chExt cx="9881937" cy="289931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1FAD0AE-2EDC-D6B5-0F48-55DAFCA9921A}"/>
                </a:ext>
              </a:extLst>
            </p:cNvPr>
            <p:cNvSpPr txBox="1"/>
            <p:nvPr/>
          </p:nvSpPr>
          <p:spPr>
            <a:xfrm>
              <a:off x="6011654" y="3404018"/>
              <a:ext cx="1847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4000" b="1" dirty="0">
                <a:latin typeface="+mj-ea"/>
                <a:ea typeface="+mj-ea"/>
              </a:endParaRPr>
            </a:p>
          </p:txBody>
        </p:sp>
        <p:sp>
          <p:nvSpPr>
            <p:cNvPr id="13" name="양쪽 대괄호 12">
              <a:extLst>
                <a:ext uri="{FF2B5EF4-FFF2-40B4-BE49-F238E27FC236}">
                  <a16:creationId xmlns:a16="http://schemas.microsoft.com/office/drawing/2014/main" id="{2FB71079-4C15-B156-1BE4-26CB2540EC11}"/>
                </a:ext>
              </a:extLst>
            </p:cNvPr>
            <p:cNvSpPr/>
            <p:nvPr/>
          </p:nvSpPr>
          <p:spPr>
            <a:xfrm>
              <a:off x="1163052" y="2308302"/>
              <a:ext cx="9881937" cy="2899318"/>
            </a:xfrm>
            <a:prstGeom prst="bracketPair">
              <a:avLst>
                <a:gd name="adj" fmla="val 1256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C4742B5-6D54-3975-0A2B-CFAD96923153}"/>
              </a:ext>
            </a:extLst>
          </p:cNvPr>
          <p:cNvSpPr txBox="1"/>
          <p:nvPr/>
        </p:nvSpPr>
        <p:spPr>
          <a:xfrm>
            <a:off x="1763806" y="2633459"/>
            <a:ext cx="7981672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2800" dirty="0"/>
              <a:t>경기 순환 사이클 발견</a:t>
            </a:r>
          </a:p>
          <a:p>
            <a:endParaRPr lang="en-US" altLang="ko-KR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800" dirty="0"/>
              <a:t>현재 경기 순환기의 저점으로 </a:t>
            </a:r>
            <a:r>
              <a:rPr lang="en-US" altLang="ko-KR" sz="2800" dirty="0"/>
              <a:t>&lt;</a:t>
            </a:r>
            <a:r>
              <a:rPr lang="ko-KR" altLang="en-US" sz="2800" dirty="0"/>
              <a:t>언제</a:t>
            </a:r>
            <a:r>
              <a:rPr lang="en-US" altLang="ko-KR" sz="2800" dirty="0"/>
              <a:t>&gt;</a:t>
            </a:r>
            <a:r>
              <a:rPr lang="ko-KR" altLang="en-US" sz="2800" dirty="0"/>
              <a:t>를 잠정 설정</a:t>
            </a:r>
            <a:endParaRPr lang="en-US" altLang="ko-KR" sz="2800" dirty="0"/>
          </a:p>
          <a:p>
            <a:endParaRPr lang="en-US" altLang="ko-KR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800" dirty="0"/>
              <a:t>경기 순환 사이클과 자본 간의 상관관계 파악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6411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그래픽, 포스터이(가) 표시된 사진&#10;&#10;자동 생성된 설명">
            <a:extLst>
              <a:ext uri="{FF2B5EF4-FFF2-40B4-BE49-F238E27FC236}">
                <a16:creationId xmlns:a16="http://schemas.microsoft.com/office/drawing/2014/main" id="{1F30EFCE-6676-5936-2E15-75F7EBAB78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D661985-C354-FEF0-4511-F51619C20EB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27B1E0-A31D-D9E3-7FF6-A1FCBAAF597D}"/>
              </a:ext>
            </a:extLst>
          </p:cNvPr>
          <p:cNvGrpSpPr/>
          <p:nvPr/>
        </p:nvGrpSpPr>
        <p:grpSpPr>
          <a:xfrm>
            <a:off x="3769230" y="2777761"/>
            <a:ext cx="3944311" cy="1292662"/>
            <a:chOff x="3562256" y="-680811"/>
            <a:chExt cx="2786340" cy="129266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4F03CB4-ED7C-9AAA-FC89-594C06D0F323}"/>
                </a:ext>
              </a:extLst>
            </p:cNvPr>
            <p:cNvSpPr txBox="1"/>
            <p:nvPr/>
          </p:nvSpPr>
          <p:spPr>
            <a:xfrm>
              <a:off x="4524731" y="-680811"/>
              <a:ext cx="10166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</a:rPr>
                <a:t>Part 2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C6D611-0D22-015E-0AD1-E2398FD98E6E}"/>
                </a:ext>
              </a:extLst>
            </p:cNvPr>
            <p:cNvSpPr txBox="1"/>
            <p:nvPr/>
          </p:nvSpPr>
          <p:spPr>
            <a:xfrm>
              <a:off x="3562256" y="-219146"/>
              <a:ext cx="278634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b="1" dirty="0">
                  <a:solidFill>
                    <a:schemeClr val="bg1"/>
                  </a:solidFill>
                  <a:latin typeface="+mj-ea"/>
                  <a:ea typeface="+mj-ea"/>
                </a:rPr>
                <a:t>추진 방법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430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추진 방법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A5307A-7061-2C99-EFD9-9DB49BFE7DF7}"/>
              </a:ext>
            </a:extLst>
          </p:cNvPr>
          <p:cNvSpPr txBox="1"/>
          <p:nvPr/>
        </p:nvSpPr>
        <p:spPr>
          <a:xfrm>
            <a:off x="1481667" y="1605884"/>
            <a:ext cx="9326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ko-KR" altLang="en-US" sz="36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주차</a:t>
            </a:r>
            <a:r>
              <a:rPr lang="en-US" altLang="ko-KR" sz="36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sz="36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목표 및 데이터 요구 사항 정의</a:t>
            </a:r>
            <a:endParaRPr lang="ko-KR" altLang="en-US" sz="3600" b="1" dirty="0"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5D25169-958D-09E6-FA11-F8E390627FDB}"/>
              </a:ext>
            </a:extLst>
          </p:cNvPr>
          <p:cNvSpPr/>
          <p:nvPr/>
        </p:nvSpPr>
        <p:spPr>
          <a:xfrm>
            <a:off x="9881118" y="6456784"/>
            <a:ext cx="2310882" cy="401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4493F1-8C24-380E-6C04-30B2779B8620}"/>
              </a:ext>
            </a:extLst>
          </p:cNvPr>
          <p:cNvSpPr txBox="1"/>
          <p:nvPr/>
        </p:nvSpPr>
        <p:spPr>
          <a:xfrm>
            <a:off x="1481667" y="2295154"/>
            <a:ext cx="7348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ko-KR" altLang="en-US" sz="36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주차</a:t>
            </a:r>
            <a:r>
              <a:rPr lang="en-US" altLang="ko-KR" sz="36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sz="36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수집 및 </a:t>
            </a:r>
            <a:r>
              <a:rPr lang="ko-KR" altLang="en-US" sz="36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전처리</a:t>
            </a:r>
            <a:endParaRPr lang="ko-KR" altLang="en-US" sz="3600" b="1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6D3C0D-5D04-D646-1D40-DA0233003FD9}"/>
              </a:ext>
            </a:extLst>
          </p:cNvPr>
          <p:cNvSpPr txBox="1"/>
          <p:nvPr/>
        </p:nvSpPr>
        <p:spPr>
          <a:xfrm>
            <a:off x="1481667" y="2984424"/>
            <a:ext cx="8087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ko-KR" altLang="en-US" sz="36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주차</a:t>
            </a:r>
            <a:r>
              <a:rPr lang="en-US" altLang="ko-KR" sz="36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sz="36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탐색적 데이터 분석</a:t>
            </a:r>
            <a:r>
              <a:rPr lang="en-US" altLang="ko-KR" sz="36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(EDA)</a:t>
            </a:r>
            <a:endParaRPr lang="ko-KR" altLang="en-US" sz="3600" b="1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210500-1E91-87C7-5A4A-ABB2AA18686B}"/>
              </a:ext>
            </a:extLst>
          </p:cNvPr>
          <p:cNvSpPr txBox="1"/>
          <p:nvPr/>
        </p:nvSpPr>
        <p:spPr>
          <a:xfrm>
            <a:off x="1481667" y="3673694"/>
            <a:ext cx="4293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ko-KR" altLang="en-US" sz="36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주차</a:t>
            </a:r>
            <a:r>
              <a:rPr lang="en-US" altLang="ko-KR" sz="36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sz="36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통계 분석</a:t>
            </a:r>
            <a:endParaRPr lang="ko-KR" altLang="en-US" sz="3600" b="1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78DCB0-CE74-2659-67EF-468AE9ED4580}"/>
              </a:ext>
            </a:extLst>
          </p:cNvPr>
          <p:cNvSpPr txBox="1"/>
          <p:nvPr/>
        </p:nvSpPr>
        <p:spPr>
          <a:xfrm>
            <a:off x="1481667" y="5052234"/>
            <a:ext cx="6809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r>
            <a:r>
              <a:rPr lang="ko-KR" altLang="en-US" sz="36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주차</a:t>
            </a:r>
            <a:r>
              <a:rPr lang="en-US" altLang="ko-KR" sz="36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sz="36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모델링 및 기계 학습</a:t>
            </a:r>
            <a:endParaRPr lang="ko-KR" altLang="en-US" sz="3600" b="1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884161-EC21-F2B9-86E7-D42D9BC6245D}"/>
              </a:ext>
            </a:extLst>
          </p:cNvPr>
          <p:cNvSpPr txBox="1"/>
          <p:nvPr/>
        </p:nvSpPr>
        <p:spPr>
          <a:xfrm>
            <a:off x="1481667" y="4362964"/>
            <a:ext cx="5370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r>
              <a:rPr lang="ko-KR" altLang="en-US" sz="36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주차</a:t>
            </a:r>
            <a:r>
              <a:rPr lang="en-US" altLang="ko-KR" sz="36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sz="36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시각화</a:t>
            </a:r>
            <a:endParaRPr lang="ko-KR" altLang="en-US" sz="36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0877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88451F-90C1-1D78-6DAA-A8A7A59ADE7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7A417F5-7DB5-5C7A-07CA-386BA632EE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9D9150-B446-E90B-CD69-1034691F48AE}"/>
              </a:ext>
            </a:extLst>
          </p:cNvPr>
          <p:cNvSpPr txBox="1"/>
          <p:nvPr/>
        </p:nvSpPr>
        <p:spPr>
          <a:xfrm>
            <a:off x="5593298" y="1098393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0A8AFD-AD83-37E2-4AD3-2F2E202BC710}"/>
              </a:ext>
            </a:extLst>
          </p:cNvPr>
          <p:cNvSpPr txBox="1"/>
          <p:nvPr/>
        </p:nvSpPr>
        <p:spPr>
          <a:xfrm>
            <a:off x="3807553" y="1655953"/>
            <a:ext cx="42386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     금리 사이클</a:t>
            </a:r>
          </a:p>
        </p:txBody>
      </p:sp>
    </p:spTree>
    <p:extLst>
      <p:ext uri="{BB962C8B-B14F-4D97-AF65-F5344CB8AC3E}">
        <p14:creationId xmlns:p14="http://schemas.microsoft.com/office/powerpoint/2010/main" val="18356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6040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금리 사이클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(INTEREST RATE CYCLE)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0EF58-13A2-8AA0-CDC0-CBD3C68DE042}"/>
              </a:ext>
            </a:extLst>
          </p:cNvPr>
          <p:cNvSpPr txBox="1"/>
          <p:nvPr/>
        </p:nvSpPr>
        <p:spPr>
          <a:xfrm>
            <a:off x="2431730" y="1012750"/>
            <a:ext cx="7328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사이클이란</a:t>
            </a:r>
            <a:endParaRPr lang="en-US" altLang="ko-KR" sz="4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99490A-2DBA-FA09-631E-5A73866F39D4}"/>
              </a:ext>
            </a:extLst>
          </p:cNvPr>
          <p:cNvSpPr txBox="1"/>
          <p:nvPr/>
        </p:nvSpPr>
        <p:spPr>
          <a:xfrm>
            <a:off x="1300268" y="3787021"/>
            <a:ext cx="36374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Why?</a:t>
            </a: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데이터에서 주기성을 확인할 수 있는지 파악해 추세 예측을 가능하게 하기 위해서</a:t>
            </a:r>
          </a:p>
        </p:txBody>
      </p:sp>
      <p:pic>
        <p:nvPicPr>
          <p:cNvPr id="2050" name="Picture 2" descr="경기 순환">
            <a:extLst>
              <a:ext uri="{FF2B5EF4-FFF2-40B4-BE49-F238E27FC236}">
                <a16:creationId xmlns:a16="http://schemas.microsoft.com/office/drawing/2014/main" id="{EEACA44E-D22E-C84B-E262-64BEAB9E6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299" y="2020212"/>
            <a:ext cx="6599872" cy="41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384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6040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금리 사이클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(INTEREST RATE CYCLE)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0EF58-13A2-8AA0-CDC0-CBD3C68DE042}"/>
              </a:ext>
            </a:extLst>
          </p:cNvPr>
          <p:cNvSpPr txBox="1"/>
          <p:nvPr/>
        </p:nvSpPr>
        <p:spPr>
          <a:xfrm>
            <a:off x="2431730" y="853361"/>
            <a:ext cx="7328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사이클을 만들기 위한 방안</a:t>
            </a:r>
            <a:endParaRPr lang="en-US" altLang="ko-KR" sz="4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4182B0-58E0-1151-114D-8AA0C3DF605D}"/>
              </a:ext>
            </a:extLst>
          </p:cNvPr>
          <p:cNvCxnSpPr/>
          <p:nvPr/>
        </p:nvCxnSpPr>
        <p:spPr>
          <a:xfrm>
            <a:off x="6096000" y="1625240"/>
            <a:ext cx="0" cy="475041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80CD06-60D6-4F7E-4073-DA9E46208D7C}"/>
              </a:ext>
            </a:extLst>
          </p:cNvPr>
          <p:cNvSpPr/>
          <p:nvPr/>
        </p:nvSpPr>
        <p:spPr>
          <a:xfrm>
            <a:off x="495300" y="1625240"/>
            <a:ext cx="5129448" cy="27655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7E0321F-0DEA-82B8-9BFB-63DB0AFB8715}"/>
              </a:ext>
            </a:extLst>
          </p:cNvPr>
          <p:cNvGrpSpPr/>
          <p:nvPr/>
        </p:nvGrpSpPr>
        <p:grpSpPr>
          <a:xfrm>
            <a:off x="495300" y="4959453"/>
            <a:ext cx="5129442" cy="1416205"/>
            <a:chOff x="5145535" y="2887765"/>
            <a:chExt cx="1952653" cy="658721"/>
          </a:xfrm>
        </p:grpSpPr>
        <p:sp>
          <p:nvSpPr>
            <p:cNvPr id="8" name="원통형 7">
              <a:extLst>
                <a:ext uri="{FF2B5EF4-FFF2-40B4-BE49-F238E27FC236}">
                  <a16:creationId xmlns:a16="http://schemas.microsoft.com/office/drawing/2014/main" id="{C845BC6A-32A8-46A1-9A6D-875BA4065E85}"/>
                </a:ext>
              </a:extLst>
            </p:cNvPr>
            <p:cNvSpPr/>
            <p:nvPr/>
          </p:nvSpPr>
          <p:spPr>
            <a:xfrm>
              <a:off x="5145535" y="2887765"/>
              <a:ext cx="1952653" cy="658721"/>
            </a:xfrm>
            <a:prstGeom prst="can">
              <a:avLst>
                <a:gd name="adj" fmla="val 34658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D47430C-983F-EF05-6873-2BEE18D03E65}"/>
                </a:ext>
              </a:extLst>
            </p:cNvPr>
            <p:cNvSpPr txBox="1"/>
            <p:nvPr/>
          </p:nvSpPr>
          <p:spPr>
            <a:xfrm>
              <a:off x="5430701" y="3226511"/>
              <a:ext cx="1438518" cy="186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</a:rPr>
                <a:t>GDP, </a:t>
              </a:r>
              <a:r>
                <a:rPr lang="ko-KR" altLang="en-US" sz="2000" dirty="0">
                  <a:solidFill>
                    <a:schemeClr val="bg1"/>
                  </a:solidFill>
                </a:rPr>
                <a:t>주가</a:t>
              </a:r>
              <a:r>
                <a:rPr lang="en-US" altLang="ko-KR" sz="2000" dirty="0">
                  <a:solidFill>
                    <a:schemeClr val="bg1"/>
                  </a:solidFill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</a:rPr>
                <a:t>금</a:t>
              </a:r>
              <a:r>
                <a:rPr lang="en-US" altLang="ko-KR" sz="2000" dirty="0">
                  <a:solidFill>
                    <a:schemeClr val="bg1"/>
                  </a:solidFill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</a:rPr>
                <a:t>부동산</a:t>
              </a:r>
              <a:r>
                <a:rPr lang="en-US" altLang="ko-KR" sz="2000" dirty="0">
                  <a:solidFill>
                    <a:schemeClr val="bg1"/>
                  </a:solidFill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</a:rPr>
                <a:t>금리</a:t>
              </a:r>
              <a:r>
                <a:rPr lang="en-US" altLang="ko-KR" sz="2000" dirty="0">
                  <a:solidFill>
                    <a:schemeClr val="bg1"/>
                  </a:solidFill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</a:rPr>
                <a:t>채권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406E8EC-5F71-A632-DA11-7F24DEA0DDFB}"/>
              </a:ext>
            </a:extLst>
          </p:cNvPr>
          <p:cNvSpPr txBox="1"/>
          <p:nvPr/>
        </p:nvSpPr>
        <p:spPr>
          <a:xfrm>
            <a:off x="752857" y="1929718"/>
            <a:ext cx="4188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GDP</a:t>
            </a:r>
            <a:r>
              <a:rPr lang="ko-KR" altLang="en-US" b="1" dirty="0"/>
              <a:t>기반 장기 추세선</a:t>
            </a:r>
            <a:r>
              <a:rPr lang="en-US" altLang="ko-KR" b="1" dirty="0"/>
              <a:t>(</a:t>
            </a:r>
            <a:r>
              <a:rPr lang="ko-KR" altLang="en-US" b="1" dirty="0"/>
              <a:t>지표 평균</a:t>
            </a:r>
            <a:r>
              <a:rPr lang="en-US" altLang="ko-KR" b="1" dirty="0"/>
              <a:t>) </a:t>
            </a:r>
            <a:r>
              <a:rPr lang="ko-KR" altLang="en-US" b="1" dirty="0"/>
              <a:t>구하기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09A8CE-BBF3-9B2C-C0BF-BAE767733583}"/>
              </a:ext>
            </a:extLst>
          </p:cNvPr>
          <p:cNvSpPr txBox="1"/>
          <p:nvPr/>
        </p:nvSpPr>
        <p:spPr>
          <a:xfrm>
            <a:off x="752857" y="2867761"/>
            <a:ext cx="4599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가격으로 작성된 데이터 구하기</a:t>
            </a:r>
            <a:endParaRPr lang="en-US" altLang="ko-KR" dirty="0"/>
          </a:p>
          <a:p>
            <a:pPr algn="just"/>
            <a:r>
              <a:rPr lang="ko-KR" altLang="en-US" dirty="0"/>
              <a:t>가격으로</a:t>
            </a:r>
            <a:r>
              <a:rPr lang="en-US" altLang="ko-KR" dirty="0"/>
              <a:t> </a:t>
            </a:r>
            <a:r>
              <a:rPr lang="ko-KR" altLang="en-US" dirty="0"/>
              <a:t>데이터 통일</a:t>
            </a:r>
            <a:r>
              <a:rPr lang="en-US" altLang="ko-KR" dirty="0"/>
              <a:t>(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</a:p>
          <a:p>
            <a:pPr algn="just"/>
            <a:r>
              <a:rPr lang="en-US" altLang="ko-KR" dirty="0"/>
              <a:t>GDP</a:t>
            </a:r>
            <a:r>
              <a:rPr lang="ko-KR" altLang="en-US" dirty="0"/>
              <a:t>와 각</a:t>
            </a:r>
            <a:r>
              <a:rPr lang="en-US" altLang="ko-KR" dirty="0"/>
              <a:t> </a:t>
            </a:r>
            <a:r>
              <a:rPr lang="ko-KR" altLang="en-US" dirty="0"/>
              <a:t>자산 데이터 상관 분석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E61DBA1-56B1-111E-0CF6-CE504598C1BA}"/>
              </a:ext>
            </a:extLst>
          </p:cNvPr>
          <p:cNvSpPr/>
          <p:nvPr/>
        </p:nvSpPr>
        <p:spPr>
          <a:xfrm>
            <a:off x="6591300" y="1625239"/>
            <a:ext cx="5129448" cy="27655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C342BAA-CBCF-B6C1-EC28-A5F055F82A36}"/>
              </a:ext>
            </a:extLst>
          </p:cNvPr>
          <p:cNvGrpSpPr/>
          <p:nvPr/>
        </p:nvGrpSpPr>
        <p:grpSpPr>
          <a:xfrm>
            <a:off x="6591300" y="4959452"/>
            <a:ext cx="5129442" cy="1416205"/>
            <a:chOff x="5145535" y="2887765"/>
            <a:chExt cx="1952653" cy="658721"/>
          </a:xfrm>
        </p:grpSpPr>
        <p:sp>
          <p:nvSpPr>
            <p:cNvPr id="14" name="원통형 13">
              <a:extLst>
                <a:ext uri="{FF2B5EF4-FFF2-40B4-BE49-F238E27FC236}">
                  <a16:creationId xmlns:a16="http://schemas.microsoft.com/office/drawing/2014/main" id="{3B2CB48F-3A5D-0B54-867F-018826383CB6}"/>
                </a:ext>
              </a:extLst>
            </p:cNvPr>
            <p:cNvSpPr/>
            <p:nvPr/>
          </p:nvSpPr>
          <p:spPr>
            <a:xfrm>
              <a:off x="5145535" y="2887765"/>
              <a:ext cx="1952653" cy="658721"/>
            </a:xfrm>
            <a:prstGeom prst="can">
              <a:avLst>
                <a:gd name="adj" fmla="val 34658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C579BAA-6B02-2CB7-713D-FF9E7889F60E}"/>
                </a:ext>
              </a:extLst>
            </p:cNvPr>
            <p:cNvSpPr txBox="1"/>
            <p:nvPr/>
          </p:nvSpPr>
          <p:spPr>
            <a:xfrm>
              <a:off x="5533881" y="3226511"/>
              <a:ext cx="1232165" cy="186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</a:rPr>
                <a:t>금리</a:t>
              </a:r>
              <a:r>
                <a:rPr lang="en-US" altLang="ko-KR" sz="2000" dirty="0">
                  <a:solidFill>
                    <a:schemeClr val="bg1"/>
                  </a:solidFill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</a:rPr>
                <a:t>주가</a:t>
              </a:r>
              <a:r>
                <a:rPr lang="en-US" altLang="ko-KR" sz="2000" dirty="0">
                  <a:solidFill>
                    <a:schemeClr val="bg1"/>
                  </a:solidFill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</a:rPr>
                <a:t>금</a:t>
              </a:r>
              <a:r>
                <a:rPr lang="en-US" altLang="ko-KR" sz="2000" dirty="0">
                  <a:solidFill>
                    <a:schemeClr val="bg1"/>
                  </a:solidFill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</a:rPr>
                <a:t>부동산</a:t>
              </a:r>
              <a:r>
                <a:rPr lang="en-US" altLang="ko-KR" sz="2000" dirty="0">
                  <a:solidFill>
                    <a:schemeClr val="bg1"/>
                  </a:solidFill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</a:rPr>
                <a:t>채권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F9D1D5F-312C-4851-48F6-16672DF36977}"/>
              </a:ext>
            </a:extLst>
          </p:cNvPr>
          <p:cNvSpPr txBox="1"/>
          <p:nvPr/>
        </p:nvSpPr>
        <p:spPr>
          <a:xfrm>
            <a:off x="6728914" y="1929718"/>
            <a:ext cx="485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기준 금리 기반 장기 추세선</a:t>
            </a:r>
            <a:r>
              <a:rPr lang="en-US" altLang="ko-KR" b="1" dirty="0"/>
              <a:t>(</a:t>
            </a:r>
            <a:r>
              <a:rPr lang="ko-KR" altLang="en-US" b="1" dirty="0"/>
              <a:t>지표  </a:t>
            </a:r>
            <a:r>
              <a:rPr lang="ko-KR" altLang="en-US" b="1" dirty="0" err="1"/>
              <a:t>펑균</a:t>
            </a:r>
            <a:r>
              <a:rPr lang="en-US" altLang="ko-KR" b="1" dirty="0"/>
              <a:t>) </a:t>
            </a:r>
            <a:r>
              <a:rPr lang="ko-KR" altLang="en-US" b="1" dirty="0"/>
              <a:t>구하기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4271E6-6FA7-1835-7913-9875E8969B01}"/>
              </a:ext>
            </a:extLst>
          </p:cNvPr>
          <p:cNvSpPr txBox="1"/>
          <p:nvPr/>
        </p:nvSpPr>
        <p:spPr>
          <a:xfrm>
            <a:off x="6848857" y="2867760"/>
            <a:ext cx="4599728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비율</a:t>
            </a:r>
            <a:r>
              <a:rPr lang="en-US" altLang="ko-KR" dirty="0"/>
              <a:t>(%)</a:t>
            </a:r>
            <a:r>
              <a:rPr lang="ko-KR" altLang="en-US" dirty="0"/>
              <a:t>로 작성된 데이터 구하기</a:t>
            </a:r>
            <a:endParaRPr lang="en-US" altLang="ko-KR" dirty="0"/>
          </a:p>
          <a:p>
            <a:pPr algn="just"/>
            <a:r>
              <a:rPr lang="ko-KR" altLang="en-US" dirty="0"/>
              <a:t>비율</a:t>
            </a:r>
            <a:r>
              <a:rPr lang="en-US" altLang="ko-KR" dirty="0"/>
              <a:t>(%)</a:t>
            </a:r>
            <a:r>
              <a:rPr lang="ko-KR" altLang="en-US" dirty="0"/>
              <a:t>로 데이터 통일</a:t>
            </a:r>
            <a:r>
              <a:rPr lang="en-US" altLang="ko-KR" dirty="0"/>
              <a:t>( </a:t>
            </a:r>
            <a:r>
              <a:rPr lang="ko-KR" altLang="en-US" dirty="0" err="1"/>
              <a:t>전처리</a:t>
            </a:r>
            <a:r>
              <a:rPr lang="en-US" altLang="ko-KR" dirty="0"/>
              <a:t> )</a:t>
            </a:r>
          </a:p>
          <a:p>
            <a:pPr algn="just"/>
            <a:r>
              <a:rPr lang="ko-KR" altLang="en-US" dirty="0"/>
              <a:t>금리와 자산 데이터 상관 분석</a:t>
            </a:r>
            <a:endParaRPr lang="en-US" altLang="ko-KR" dirty="0"/>
          </a:p>
          <a:p>
            <a:pPr algn="just"/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0240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6040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금리 사이클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(INTEREST RATE CYCLE)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0EF58-13A2-8AA0-CDC0-CBD3C68DE042}"/>
              </a:ext>
            </a:extLst>
          </p:cNvPr>
          <p:cNvSpPr txBox="1"/>
          <p:nvPr/>
        </p:nvSpPr>
        <p:spPr>
          <a:xfrm>
            <a:off x="1407991" y="6244218"/>
            <a:ext cx="4693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가지 자산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금리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주가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부동산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채권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분석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99490A-2DBA-FA09-631E-5A73866F39D4}"/>
              </a:ext>
            </a:extLst>
          </p:cNvPr>
          <p:cNvSpPr txBox="1"/>
          <p:nvPr/>
        </p:nvSpPr>
        <p:spPr>
          <a:xfrm>
            <a:off x="8529612" y="6232448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가지 자산 상관 분석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EEE02AA-C3A8-AAF5-6A08-9B1C64CD17B2}"/>
              </a:ext>
            </a:extLst>
          </p:cNvPr>
          <p:cNvCxnSpPr>
            <a:cxnSpLocks/>
          </p:cNvCxnSpPr>
          <p:nvPr/>
        </p:nvCxnSpPr>
        <p:spPr>
          <a:xfrm>
            <a:off x="2841868" y="6028803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3652614-E065-8E96-7CCB-3FAE91F70A7B}"/>
              </a:ext>
            </a:extLst>
          </p:cNvPr>
          <p:cNvCxnSpPr>
            <a:cxnSpLocks/>
          </p:cNvCxnSpPr>
          <p:nvPr/>
        </p:nvCxnSpPr>
        <p:spPr>
          <a:xfrm>
            <a:off x="8770061" y="6017033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4964C78D-3FA0-4BEF-11C0-0DDE02937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30" y="1466574"/>
            <a:ext cx="7018482" cy="376120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DC0DA4C-E3D6-2598-4647-F29D83B9F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224" y="1246913"/>
            <a:ext cx="42767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5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6040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금리 사이클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(INTEREST RATE CYCLE)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0EF58-13A2-8AA0-CDC0-CBD3C68DE042}"/>
              </a:ext>
            </a:extLst>
          </p:cNvPr>
          <p:cNvSpPr txBox="1"/>
          <p:nvPr/>
        </p:nvSpPr>
        <p:spPr>
          <a:xfrm>
            <a:off x="1775885" y="6244218"/>
            <a:ext cx="3958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GDP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와 장기 추세선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가격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편차 사이클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99490A-2DBA-FA09-631E-5A73866F39D4}"/>
              </a:ext>
            </a:extLst>
          </p:cNvPr>
          <p:cNvSpPr txBox="1"/>
          <p:nvPr/>
        </p:nvSpPr>
        <p:spPr>
          <a:xfrm>
            <a:off x="8152908" y="6232448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GDP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와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가지 자산 상관 분석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EEE02AA-C3A8-AAF5-6A08-9B1C64CD17B2}"/>
              </a:ext>
            </a:extLst>
          </p:cNvPr>
          <p:cNvCxnSpPr>
            <a:cxnSpLocks/>
          </p:cNvCxnSpPr>
          <p:nvPr/>
        </p:nvCxnSpPr>
        <p:spPr>
          <a:xfrm>
            <a:off x="2841868" y="6028803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3652614-E065-8E96-7CCB-3FAE91F70A7B}"/>
              </a:ext>
            </a:extLst>
          </p:cNvPr>
          <p:cNvCxnSpPr>
            <a:cxnSpLocks/>
          </p:cNvCxnSpPr>
          <p:nvPr/>
        </p:nvCxnSpPr>
        <p:spPr>
          <a:xfrm>
            <a:off x="8770061" y="6017033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B705C2D-FEBD-132D-62F2-AE60843BF4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8"/>
          <a:stretch/>
        </p:blipFill>
        <p:spPr>
          <a:xfrm>
            <a:off x="589608" y="1735120"/>
            <a:ext cx="6040628" cy="3429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A177F3-0484-E5D7-31E3-E60EF7333B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8"/>
          <a:stretch/>
        </p:blipFill>
        <p:spPr>
          <a:xfrm>
            <a:off x="7573817" y="1718448"/>
            <a:ext cx="4237725" cy="397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06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6040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금리 사이클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(INTEREST RATE CYCLE)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0EF58-13A2-8AA0-CDC0-CBD3C68DE042}"/>
              </a:ext>
            </a:extLst>
          </p:cNvPr>
          <p:cNvSpPr txBox="1"/>
          <p:nvPr/>
        </p:nvSpPr>
        <p:spPr>
          <a:xfrm>
            <a:off x="3885672" y="5922549"/>
            <a:ext cx="4227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GDP &amp; 4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 데이터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가격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–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금리가격 제외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EEE02AA-C3A8-AAF5-6A08-9B1C64CD17B2}"/>
              </a:ext>
            </a:extLst>
          </p:cNvPr>
          <p:cNvCxnSpPr>
            <a:cxnSpLocks/>
          </p:cNvCxnSpPr>
          <p:nvPr/>
        </p:nvCxnSpPr>
        <p:spPr>
          <a:xfrm>
            <a:off x="5086304" y="5707134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1E21F755-C205-2733-1301-92BA79918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73" y="1254309"/>
            <a:ext cx="7935173" cy="409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1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6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케치, 그림, 예술, 라인 아트이(가) 표시된 사진&#10;&#10;자동 생성된 설명">
            <a:extLst>
              <a:ext uri="{FF2B5EF4-FFF2-40B4-BE49-F238E27FC236}">
                <a16:creationId xmlns:a16="http://schemas.microsoft.com/office/drawing/2014/main" id="{D60D8803-7C76-E396-7485-7D6EB0E8D3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2" y="390293"/>
            <a:ext cx="6634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68712" y="613318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048B0A-3890-ED38-C9F4-F6EF9B447F3D}"/>
              </a:ext>
            </a:extLst>
          </p:cNvPr>
          <p:cNvSpPr txBox="1"/>
          <p:nvPr/>
        </p:nvSpPr>
        <p:spPr>
          <a:xfrm>
            <a:off x="1323278" y="674875"/>
            <a:ext cx="1745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table of contents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CF543F-9FD1-1267-8C8C-BDBA915270E5}"/>
              </a:ext>
            </a:extLst>
          </p:cNvPr>
          <p:cNvSpPr txBox="1"/>
          <p:nvPr/>
        </p:nvSpPr>
        <p:spPr>
          <a:xfrm>
            <a:off x="877736" y="1470547"/>
            <a:ext cx="328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3FF2D-9766-BDB2-C8F6-75A8D7FDBCAA}"/>
              </a:ext>
            </a:extLst>
          </p:cNvPr>
          <p:cNvSpPr txBox="1"/>
          <p:nvPr/>
        </p:nvSpPr>
        <p:spPr>
          <a:xfrm>
            <a:off x="1965796" y="1559145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배경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43283-2121-4A86-1A61-65FB81456B97}"/>
              </a:ext>
            </a:extLst>
          </p:cNvPr>
          <p:cNvSpPr txBox="1"/>
          <p:nvPr/>
        </p:nvSpPr>
        <p:spPr>
          <a:xfrm>
            <a:off x="877736" y="2914799"/>
            <a:ext cx="340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B0A293-337D-3A25-5995-1EEFDE05CBA6}"/>
              </a:ext>
            </a:extLst>
          </p:cNvPr>
          <p:cNvSpPr txBox="1"/>
          <p:nvPr/>
        </p:nvSpPr>
        <p:spPr>
          <a:xfrm>
            <a:off x="1961273" y="3003193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금리 사이클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FCD578-DE6D-7383-325C-08BF2EC0BF2B}"/>
              </a:ext>
            </a:extLst>
          </p:cNvPr>
          <p:cNvSpPr txBox="1"/>
          <p:nvPr/>
        </p:nvSpPr>
        <p:spPr>
          <a:xfrm>
            <a:off x="877736" y="4359051"/>
            <a:ext cx="340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D1E673-907A-A2DE-A558-ED65B0F00F35}"/>
              </a:ext>
            </a:extLst>
          </p:cNvPr>
          <p:cNvSpPr txBox="1"/>
          <p:nvPr/>
        </p:nvSpPr>
        <p:spPr>
          <a:xfrm>
            <a:off x="1961273" y="4447241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상관 분석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AED923-7B33-62F5-9BD7-662B1DF3278F}"/>
              </a:ext>
            </a:extLst>
          </p:cNvPr>
          <p:cNvSpPr txBox="1"/>
          <p:nvPr/>
        </p:nvSpPr>
        <p:spPr>
          <a:xfrm>
            <a:off x="877736" y="2192673"/>
            <a:ext cx="340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07B326-1DF1-1E3B-0F96-30009C5264CD}"/>
              </a:ext>
            </a:extLst>
          </p:cNvPr>
          <p:cNvSpPr txBox="1"/>
          <p:nvPr/>
        </p:nvSpPr>
        <p:spPr>
          <a:xfrm>
            <a:off x="1975373" y="2281169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추진방법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DFD0C1-50CC-E9F1-CE53-921F3785451F}"/>
              </a:ext>
            </a:extLst>
          </p:cNvPr>
          <p:cNvSpPr txBox="1"/>
          <p:nvPr/>
        </p:nvSpPr>
        <p:spPr>
          <a:xfrm>
            <a:off x="877736" y="3636925"/>
            <a:ext cx="340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DF9A78-0840-98BE-6280-3963F8103C55}"/>
              </a:ext>
            </a:extLst>
          </p:cNvPr>
          <p:cNvSpPr txBox="1"/>
          <p:nvPr/>
        </p:nvSpPr>
        <p:spPr>
          <a:xfrm>
            <a:off x="1961273" y="3725217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장기 부채 사이클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121DA4-B864-93B8-53B2-18ADE19C4448}"/>
              </a:ext>
            </a:extLst>
          </p:cNvPr>
          <p:cNvSpPr txBox="1"/>
          <p:nvPr/>
        </p:nvSpPr>
        <p:spPr>
          <a:xfrm>
            <a:off x="877736" y="5081177"/>
            <a:ext cx="340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30C313-2E70-5F05-CB96-BF1D1A6B8B5B}"/>
              </a:ext>
            </a:extLst>
          </p:cNvPr>
          <p:cNvSpPr txBox="1"/>
          <p:nvPr/>
        </p:nvSpPr>
        <p:spPr>
          <a:xfrm>
            <a:off x="1961273" y="5891287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향후계획 및 이슈사항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AD5251-72A6-087D-A198-55C9BF30895D}"/>
              </a:ext>
            </a:extLst>
          </p:cNvPr>
          <p:cNvSpPr txBox="1"/>
          <p:nvPr/>
        </p:nvSpPr>
        <p:spPr>
          <a:xfrm>
            <a:off x="877736" y="5803302"/>
            <a:ext cx="340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8C3EEB-7F2D-BEF4-656F-52D5050151F4}"/>
              </a:ext>
            </a:extLst>
          </p:cNvPr>
          <p:cNvSpPr txBox="1"/>
          <p:nvPr/>
        </p:nvSpPr>
        <p:spPr>
          <a:xfrm>
            <a:off x="1961273" y="5169265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ARIMA MODEL</a:t>
            </a:r>
            <a:endParaRPr lang="ko-KR" altLang="en-US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21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6040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금리 사이클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(INTEREST RATE CYCLE)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0EF58-13A2-8AA0-CDC0-CBD3C68DE042}"/>
              </a:ext>
            </a:extLst>
          </p:cNvPr>
          <p:cNvSpPr txBox="1"/>
          <p:nvPr/>
        </p:nvSpPr>
        <p:spPr>
          <a:xfrm>
            <a:off x="8537205" y="2116421"/>
            <a:ext cx="236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나스닥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채권의 값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64F17C-E757-7248-F576-A485237459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844"/>
          <a:stretch/>
        </p:blipFill>
        <p:spPr>
          <a:xfrm>
            <a:off x="994059" y="1188165"/>
            <a:ext cx="6810375" cy="47312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CCA91E-2A92-3E6F-B6E4-452672086E09}"/>
              </a:ext>
            </a:extLst>
          </p:cNvPr>
          <p:cNvSpPr txBox="1"/>
          <p:nvPr/>
        </p:nvSpPr>
        <p:spPr>
          <a:xfrm>
            <a:off x="8537205" y="4527112"/>
            <a:ext cx="236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나스닥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채권 평균</a:t>
            </a:r>
          </a:p>
        </p:txBody>
      </p:sp>
    </p:spTree>
    <p:extLst>
      <p:ext uri="{BB962C8B-B14F-4D97-AF65-F5344CB8AC3E}">
        <p14:creationId xmlns:p14="http://schemas.microsoft.com/office/powerpoint/2010/main" val="429074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6040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금리 사이클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(INTEREST RATE CYCLE)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0EF58-13A2-8AA0-CDC0-CBD3C68DE042}"/>
              </a:ext>
            </a:extLst>
          </p:cNvPr>
          <p:cNvSpPr txBox="1"/>
          <p:nvPr/>
        </p:nvSpPr>
        <p:spPr>
          <a:xfrm>
            <a:off x="8104247" y="2235174"/>
            <a:ext cx="3569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정규화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나스닥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채권의 값</a:t>
            </a:r>
          </a:p>
          <a:p>
            <a:pPr algn="ctr"/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CCA91E-2A92-3E6F-B6E4-452672086E09}"/>
              </a:ext>
            </a:extLst>
          </p:cNvPr>
          <p:cNvSpPr txBox="1"/>
          <p:nvPr/>
        </p:nvSpPr>
        <p:spPr>
          <a:xfrm>
            <a:off x="8092373" y="4527112"/>
            <a:ext cx="3251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정규화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나스닥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채권 평균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D6E44A-54CB-9A5C-1F01-2852F936D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284" y="1569027"/>
            <a:ext cx="69151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32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6040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금리 사이클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(INTEREST RATE CYCLE)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0EF58-13A2-8AA0-CDC0-CBD3C68DE042}"/>
              </a:ext>
            </a:extLst>
          </p:cNvPr>
          <p:cNvSpPr txBox="1"/>
          <p:nvPr/>
        </p:nvSpPr>
        <p:spPr>
          <a:xfrm>
            <a:off x="8104247" y="2235174"/>
            <a:ext cx="3569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정규화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나스닥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채권의 값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GDP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CCA91E-2A92-3E6F-B6E4-452672086E09}"/>
              </a:ext>
            </a:extLst>
          </p:cNvPr>
          <p:cNvSpPr txBox="1"/>
          <p:nvPr/>
        </p:nvSpPr>
        <p:spPr>
          <a:xfrm>
            <a:off x="7729296" y="4527112"/>
            <a:ext cx="3977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정규화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나스닥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채권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평균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 GDP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C62941-C6C1-5B80-1FB5-A374F3E79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759" y="1447800"/>
            <a:ext cx="69246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0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6040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금리 사이클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(INTEREST RATE CYCLE)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0EF58-13A2-8AA0-CDC0-CBD3C68DE042}"/>
              </a:ext>
            </a:extLst>
          </p:cNvPr>
          <p:cNvSpPr txBox="1"/>
          <p:nvPr/>
        </p:nvSpPr>
        <p:spPr>
          <a:xfrm>
            <a:off x="4629205" y="5584780"/>
            <a:ext cx="3283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지표 월별 변동률 비율 그래프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EEE02AA-C3A8-AAF5-6A08-9B1C64CD17B2}"/>
              </a:ext>
            </a:extLst>
          </p:cNvPr>
          <p:cNvCxnSpPr>
            <a:cxnSpLocks/>
          </p:cNvCxnSpPr>
          <p:nvPr/>
        </p:nvCxnSpPr>
        <p:spPr>
          <a:xfrm>
            <a:off x="5357748" y="536936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DCA9A5D-BD7F-8B09-A457-FCA73DD36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982" y="1669968"/>
            <a:ext cx="6543675" cy="3495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BAA89-0E25-5ABA-6C75-0A45CBA228CE}"/>
              </a:ext>
            </a:extLst>
          </p:cNvPr>
          <p:cNvSpPr txBox="1"/>
          <p:nvPr/>
        </p:nvSpPr>
        <p:spPr>
          <a:xfrm>
            <a:off x="4012029" y="1215415"/>
            <a:ext cx="4517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기준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금리와 장기 추세선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지수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편차 사이클</a:t>
            </a:r>
          </a:p>
        </p:txBody>
      </p:sp>
    </p:spTree>
    <p:extLst>
      <p:ext uri="{BB962C8B-B14F-4D97-AF65-F5344CB8AC3E}">
        <p14:creationId xmlns:p14="http://schemas.microsoft.com/office/powerpoint/2010/main" val="391507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6040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금리 사이클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(INTEREST RATE CYCLE)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0EF58-13A2-8AA0-CDC0-CBD3C68DE042}"/>
              </a:ext>
            </a:extLst>
          </p:cNvPr>
          <p:cNvSpPr txBox="1"/>
          <p:nvPr/>
        </p:nvSpPr>
        <p:spPr>
          <a:xfrm>
            <a:off x="4643632" y="5584780"/>
            <a:ext cx="3254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지표 월별 변동률 차이 그래프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EEE02AA-C3A8-AAF5-6A08-9B1C64CD17B2}"/>
              </a:ext>
            </a:extLst>
          </p:cNvPr>
          <p:cNvCxnSpPr>
            <a:cxnSpLocks/>
          </p:cNvCxnSpPr>
          <p:nvPr/>
        </p:nvCxnSpPr>
        <p:spPr>
          <a:xfrm>
            <a:off x="5357748" y="536936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534F40CF-F368-D20A-D4C8-20A1EBD56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660" y="1626919"/>
            <a:ext cx="6794495" cy="33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67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6040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금리 사이클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(INTEREST RATE CYCLE)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0EF58-13A2-8AA0-CDC0-CBD3C68DE042}"/>
              </a:ext>
            </a:extLst>
          </p:cNvPr>
          <p:cNvSpPr txBox="1"/>
          <p:nvPr/>
        </p:nvSpPr>
        <p:spPr>
          <a:xfrm>
            <a:off x="3833546" y="6375658"/>
            <a:ext cx="5155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지표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주식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부동산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금리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채권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지수로 변경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EEE02AA-C3A8-AAF5-6A08-9B1C64CD17B2}"/>
              </a:ext>
            </a:extLst>
          </p:cNvPr>
          <p:cNvCxnSpPr>
            <a:cxnSpLocks/>
          </p:cNvCxnSpPr>
          <p:nvPr/>
        </p:nvCxnSpPr>
        <p:spPr>
          <a:xfrm>
            <a:off x="5498236" y="6160243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263A338-E651-CA08-0852-D1AC2C5AF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667" y="1186621"/>
            <a:ext cx="938212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2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6040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금리 사이클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(INTEREST RATE CYCLE)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0EF58-13A2-8AA0-CDC0-CBD3C68DE042}"/>
              </a:ext>
            </a:extLst>
          </p:cNvPr>
          <p:cNvSpPr txBox="1"/>
          <p:nvPr/>
        </p:nvSpPr>
        <p:spPr>
          <a:xfrm>
            <a:off x="3705102" y="5632282"/>
            <a:ext cx="4643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금리 비율에서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지표 평균비율을 뺀 그래프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EEE02AA-C3A8-AAF5-6A08-9B1C64CD17B2}"/>
              </a:ext>
            </a:extLst>
          </p:cNvPr>
          <p:cNvCxnSpPr>
            <a:cxnSpLocks/>
          </p:cNvCxnSpPr>
          <p:nvPr/>
        </p:nvCxnSpPr>
        <p:spPr>
          <a:xfrm>
            <a:off x="5037171" y="5416867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175B47D2-A3F5-37B9-6FED-B476EE291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386" y="1041096"/>
            <a:ext cx="7668629" cy="386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69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6040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금리 사이클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(INTEREST RATE CYCLE)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0EF58-13A2-8AA0-CDC0-CBD3C68DE042}"/>
              </a:ext>
            </a:extLst>
          </p:cNvPr>
          <p:cNvSpPr txBox="1"/>
          <p:nvPr/>
        </p:nvSpPr>
        <p:spPr>
          <a:xfrm>
            <a:off x="4643632" y="5584780"/>
            <a:ext cx="3254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지표 월별 변동률 차이 그래프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EEE02AA-C3A8-AAF5-6A08-9B1C64CD17B2}"/>
              </a:ext>
            </a:extLst>
          </p:cNvPr>
          <p:cNvCxnSpPr>
            <a:cxnSpLocks/>
          </p:cNvCxnSpPr>
          <p:nvPr/>
        </p:nvCxnSpPr>
        <p:spPr>
          <a:xfrm>
            <a:off x="5357748" y="536936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3F81223A-E99B-4500-C335-50C3FDA4C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688" y="4540690"/>
            <a:ext cx="9115425" cy="16573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7650225-8285-9ACF-CC84-E3D0704B3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483" y="1041096"/>
            <a:ext cx="10018389" cy="23879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48DE94-3651-127E-FCDB-E8C8A38A824E}"/>
              </a:ext>
            </a:extLst>
          </p:cNvPr>
          <p:cNvSpPr txBox="1"/>
          <p:nvPr/>
        </p:nvSpPr>
        <p:spPr>
          <a:xfrm>
            <a:off x="4140179" y="6370527"/>
            <a:ext cx="3911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계절성 분석을 위해 윈도우 롤링 적용</a:t>
            </a:r>
          </a:p>
        </p:txBody>
      </p:sp>
      <p:pic>
        <p:nvPicPr>
          <p:cNvPr id="9" name="그림 8" descr="블랙, 어둠이(가) 표시된 사진&#10;&#10;자동 생성된 설명">
            <a:extLst>
              <a:ext uri="{FF2B5EF4-FFF2-40B4-BE49-F238E27FC236}">
                <a16:creationId xmlns:a16="http://schemas.microsoft.com/office/drawing/2014/main" id="{41A001B8-A6A7-D81B-C682-A676FCA9711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72387" y="3569239"/>
            <a:ext cx="816538" cy="81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4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6040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금리 사이클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(INTEREST RATE CYCLE)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0EF58-13A2-8AA0-CDC0-CBD3C68DE042}"/>
              </a:ext>
            </a:extLst>
          </p:cNvPr>
          <p:cNvSpPr txBox="1"/>
          <p:nvPr/>
        </p:nvSpPr>
        <p:spPr>
          <a:xfrm>
            <a:off x="5956420" y="1414580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금리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 지수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3A6A51-316F-B235-36DA-EF17154C6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4" y="944164"/>
            <a:ext cx="6040629" cy="30678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772E12-F248-AEB7-9A3B-853B6B494997}"/>
              </a:ext>
            </a:extLst>
          </p:cNvPr>
          <p:cNvSpPr txBox="1"/>
          <p:nvPr/>
        </p:nvSpPr>
        <p:spPr>
          <a:xfrm>
            <a:off x="5956420" y="2884544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금리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정규화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A1B842C-67D8-DE9C-DB58-FCEDCB03C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086" y="3613666"/>
            <a:ext cx="5889920" cy="31252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2D59EE-3D8D-F98D-B102-CB34471139E8}"/>
              </a:ext>
            </a:extLst>
          </p:cNvPr>
          <p:cNvSpPr txBox="1"/>
          <p:nvPr/>
        </p:nvSpPr>
        <p:spPr>
          <a:xfrm>
            <a:off x="4281093" y="4993428"/>
            <a:ext cx="1890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사이클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금리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12122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6040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금리 사이클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(INTEREST RATE CYCLE)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0EF58-13A2-8AA0-CDC0-CBD3C68DE042}"/>
              </a:ext>
            </a:extLst>
          </p:cNvPr>
          <p:cNvSpPr txBox="1"/>
          <p:nvPr/>
        </p:nvSpPr>
        <p:spPr>
          <a:xfrm>
            <a:off x="5965548" y="1438810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금리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부동산 지수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772E12-F248-AEB7-9A3B-853B6B494997}"/>
              </a:ext>
            </a:extLst>
          </p:cNvPr>
          <p:cNvSpPr txBox="1"/>
          <p:nvPr/>
        </p:nvSpPr>
        <p:spPr>
          <a:xfrm>
            <a:off x="5965548" y="2780000"/>
            <a:ext cx="234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금리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부동산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정규화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2D59EE-3D8D-F98D-B102-CB34471139E8}"/>
              </a:ext>
            </a:extLst>
          </p:cNvPr>
          <p:cNvSpPr txBox="1"/>
          <p:nvPr/>
        </p:nvSpPr>
        <p:spPr>
          <a:xfrm>
            <a:off x="3774429" y="4930410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사이클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금리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부동산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AEC018-C861-5EAE-A880-E337CB5D3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009402"/>
            <a:ext cx="5368944" cy="271646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645C864-3682-5116-409C-D3ABD0249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466" y="3708669"/>
            <a:ext cx="5429653" cy="281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7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7ADFA4BD-E57A-2B06-8A5F-55D8B28235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B9F250-F66D-AB0D-E27D-6338806D5D2B}"/>
              </a:ext>
            </a:extLst>
          </p:cNvPr>
          <p:cNvSpPr txBox="1"/>
          <p:nvPr/>
        </p:nvSpPr>
        <p:spPr>
          <a:xfrm>
            <a:off x="5616541" y="1098393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1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F1AF2-BD8F-FF7A-350F-9429F4EB3DCC}"/>
              </a:ext>
            </a:extLst>
          </p:cNvPr>
          <p:cNvSpPr txBox="1"/>
          <p:nvPr/>
        </p:nvSpPr>
        <p:spPr>
          <a:xfrm>
            <a:off x="3807553" y="1655953"/>
            <a:ext cx="40174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프로젝트 배경</a:t>
            </a:r>
          </a:p>
        </p:txBody>
      </p:sp>
    </p:spTree>
    <p:extLst>
      <p:ext uri="{BB962C8B-B14F-4D97-AF65-F5344CB8AC3E}">
        <p14:creationId xmlns:p14="http://schemas.microsoft.com/office/powerpoint/2010/main" val="27433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6040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금리 사이클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(INTEREST RATE CYCLE)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0EF58-13A2-8AA0-CDC0-CBD3C68DE042}"/>
              </a:ext>
            </a:extLst>
          </p:cNvPr>
          <p:cNvSpPr txBox="1"/>
          <p:nvPr/>
        </p:nvSpPr>
        <p:spPr>
          <a:xfrm>
            <a:off x="6080965" y="1438810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금리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채권 지수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772E12-F248-AEB7-9A3B-853B6B494997}"/>
              </a:ext>
            </a:extLst>
          </p:cNvPr>
          <p:cNvSpPr txBox="1"/>
          <p:nvPr/>
        </p:nvSpPr>
        <p:spPr>
          <a:xfrm>
            <a:off x="6080964" y="2780000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금리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채권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정규화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2D59EE-3D8D-F98D-B102-CB34471139E8}"/>
              </a:ext>
            </a:extLst>
          </p:cNvPr>
          <p:cNvSpPr txBox="1"/>
          <p:nvPr/>
        </p:nvSpPr>
        <p:spPr>
          <a:xfrm>
            <a:off x="3889846" y="493041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사이클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금리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채권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8F51E1-691E-7356-C6E5-F84B3D12A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00" y="1043303"/>
            <a:ext cx="5648510" cy="28690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EE54206-E521-C482-3A65-2766EC6FD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128" y="3687977"/>
            <a:ext cx="5419972" cy="285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8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6040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금리 사이클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(INTEREST RATE CYCLE)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0EF58-13A2-8AA0-CDC0-CBD3C68DE042}"/>
              </a:ext>
            </a:extLst>
          </p:cNvPr>
          <p:cNvSpPr txBox="1"/>
          <p:nvPr/>
        </p:nvSpPr>
        <p:spPr>
          <a:xfrm>
            <a:off x="6080965" y="1438810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금리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주식 지수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772E12-F248-AEB7-9A3B-853B6B494997}"/>
              </a:ext>
            </a:extLst>
          </p:cNvPr>
          <p:cNvSpPr txBox="1"/>
          <p:nvPr/>
        </p:nvSpPr>
        <p:spPr>
          <a:xfrm>
            <a:off x="6080965" y="2780000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금리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주식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정규화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2D59EE-3D8D-F98D-B102-CB34471139E8}"/>
              </a:ext>
            </a:extLst>
          </p:cNvPr>
          <p:cNvSpPr txBox="1"/>
          <p:nvPr/>
        </p:nvSpPr>
        <p:spPr>
          <a:xfrm>
            <a:off x="3889847" y="493041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사이클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금리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주식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44ADC7-01F3-293F-5750-DCA53CA36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62" y="1039304"/>
            <a:ext cx="5610040" cy="28514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47690D8-145D-96B9-39EC-1D1130AB1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062" y="3615794"/>
            <a:ext cx="5779849" cy="295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7536CA6-78C7-E41E-7AC5-F743FED1080A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748ACA-CA97-B418-D32F-18F38DCD89EB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blipFill dpi="0" rotWithShape="1">
            <a:blip r:embed="rId2">
              <a:alphaModFix amt="4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979248-14EF-B516-7C3F-2102C8E38B22}"/>
              </a:ext>
            </a:extLst>
          </p:cNvPr>
          <p:cNvSpPr txBox="1"/>
          <p:nvPr/>
        </p:nvSpPr>
        <p:spPr>
          <a:xfrm>
            <a:off x="5507537" y="4510666"/>
            <a:ext cx="117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Part 4</a:t>
            </a:r>
            <a:endParaRPr lang="ko-KR" alt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D38958-53D0-2CA5-0917-DAA31FAAAE8D}"/>
              </a:ext>
            </a:extLst>
          </p:cNvPr>
          <p:cNvSpPr txBox="1"/>
          <p:nvPr/>
        </p:nvSpPr>
        <p:spPr>
          <a:xfrm>
            <a:off x="3807553" y="5068226"/>
            <a:ext cx="49872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장기 부채 사이클</a:t>
            </a:r>
          </a:p>
        </p:txBody>
      </p:sp>
    </p:spTree>
    <p:extLst>
      <p:ext uri="{BB962C8B-B14F-4D97-AF65-F5344CB8AC3E}">
        <p14:creationId xmlns:p14="http://schemas.microsoft.com/office/powerpoint/2010/main" val="198382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2075" y="482342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3879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장기 부채 사이클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이유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03BF10A-7A29-4B2A-B852-22F32F3777DD}"/>
              </a:ext>
            </a:extLst>
          </p:cNvPr>
          <p:cNvCxnSpPr>
            <a:cxnSpLocks/>
          </p:cNvCxnSpPr>
          <p:nvPr/>
        </p:nvCxnSpPr>
        <p:spPr>
          <a:xfrm>
            <a:off x="1010653" y="1217074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14EFF28-D2BD-F736-7221-3D4EBE5ADE20}"/>
              </a:ext>
            </a:extLst>
          </p:cNvPr>
          <p:cNvSpPr txBox="1"/>
          <p:nvPr/>
        </p:nvSpPr>
        <p:spPr>
          <a:xfrm>
            <a:off x="2432538" y="2148435"/>
            <a:ext cx="7326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Ray-</a:t>
            </a:r>
            <a:r>
              <a:rPr lang="en-US" altLang="ko-KR" sz="2800" b="1" dirty="0" err="1"/>
              <a:t>Dalio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의 장기 부채 사이클로 사이클 생성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8028323-4678-AAEB-5E1C-7ADE88A53E38}"/>
              </a:ext>
            </a:extLst>
          </p:cNvPr>
          <p:cNvCxnSpPr/>
          <p:nvPr/>
        </p:nvCxnSpPr>
        <p:spPr>
          <a:xfrm>
            <a:off x="6096000" y="3006969"/>
            <a:ext cx="0" cy="844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3032168-C23E-6BB5-33B6-C7E8545D69A3}"/>
              </a:ext>
            </a:extLst>
          </p:cNvPr>
          <p:cNvSpPr txBox="1"/>
          <p:nvPr/>
        </p:nvSpPr>
        <p:spPr>
          <a:xfrm>
            <a:off x="2086707" y="4429837"/>
            <a:ext cx="8018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상승구간 및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하락구간에서  자산 간 상관관계 분석</a:t>
            </a:r>
          </a:p>
        </p:txBody>
      </p:sp>
    </p:spTree>
    <p:extLst>
      <p:ext uri="{BB962C8B-B14F-4D97-AF65-F5344CB8AC3E}">
        <p14:creationId xmlns:p14="http://schemas.microsoft.com/office/powerpoint/2010/main" val="207373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2075" y="482342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4546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장기 부채 사이클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개념정리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619A64-900B-8FF8-BDCE-8EAE3AEB9F9E}"/>
              </a:ext>
            </a:extLst>
          </p:cNvPr>
          <p:cNvGrpSpPr/>
          <p:nvPr/>
        </p:nvGrpSpPr>
        <p:grpSpPr>
          <a:xfrm>
            <a:off x="495299" y="978299"/>
            <a:ext cx="11445237" cy="5460601"/>
            <a:chOff x="556354" y="978299"/>
            <a:chExt cx="5413594" cy="491132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16F649F-2818-29EE-0376-2078461B6316}"/>
                </a:ext>
              </a:extLst>
            </p:cNvPr>
            <p:cNvSpPr/>
            <p:nvPr/>
          </p:nvSpPr>
          <p:spPr>
            <a:xfrm>
              <a:off x="556354" y="978299"/>
              <a:ext cx="5413594" cy="4911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F160816-1481-6DFE-EA9D-17BB57B87182}"/>
                </a:ext>
              </a:extLst>
            </p:cNvPr>
            <p:cNvSpPr/>
            <p:nvPr/>
          </p:nvSpPr>
          <p:spPr>
            <a:xfrm>
              <a:off x="789630" y="1217074"/>
              <a:ext cx="4980423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 dirty="0"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308F6D-D762-9EFC-404F-C692AEDD1CFB}"/>
                </a:ext>
              </a:extLst>
            </p:cNvPr>
            <p:cNvSpPr txBox="1"/>
            <p:nvPr/>
          </p:nvSpPr>
          <p:spPr>
            <a:xfrm>
              <a:off x="1354528" y="1311380"/>
              <a:ext cx="37019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Ray </a:t>
              </a:r>
              <a:r>
                <a:rPr lang="en-US" altLang="ko-KR" sz="2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Dalio’s</a:t>
              </a:r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부채 사이클</a:t>
              </a: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03BF10A-7A29-4B2A-B852-22F32F3777DD}"/>
              </a:ext>
            </a:extLst>
          </p:cNvPr>
          <p:cNvCxnSpPr>
            <a:cxnSpLocks/>
          </p:cNvCxnSpPr>
          <p:nvPr/>
        </p:nvCxnSpPr>
        <p:spPr>
          <a:xfrm>
            <a:off x="1010653" y="1217074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60026B7A-DDCC-835E-EC33-F32509228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82" y="1901564"/>
            <a:ext cx="10529441" cy="4365262"/>
          </a:xfrm>
          <a:prstGeom prst="rect">
            <a:avLst/>
          </a:prstGeom>
        </p:spPr>
      </p:pic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0FACEFAC-E3F5-6EDB-76D1-89649AE663A8}"/>
              </a:ext>
            </a:extLst>
          </p:cNvPr>
          <p:cNvSpPr/>
          <p:nvPr/>
        </p:nvSpPr>
        <p:spPr>
          <a:xfrm>
            <a:off x="1699846" y="3598135"/>
            <a:ext cx="8384172" cy="2298573"/>
          </a:xfrm>
          <a:custGeom>
            <a:avLst/>
            <a:gdLst>
              <a:gd name="connsiteX0" fmla="*/ 0 w 8384172"/>
              <a:gd name="connsiteY0" fmla="*/ 2298573 h 2298573"/>
              <a:gd name="connsiteX1" fmla="*/ 1934308 w 8384172"/>
              <a:gd name="connsiteY1" fmla="*/ 587003 h 2298573"/>
              <a:gd name="connsiteX2" fmla="*/ 4290646 w 8384172"/>
              <a:gd name="connsiteY2" fmla="*/ 850 h 2298573"/>
              <a:gd name="connsiteX3" fmla="*/ 5169877 w 8384172"/>
              <a:gd name="connsiteY3" fmla="*/ 446327 h 2298573"/>
              <a:gd name="connsiteX4" fmla="*/ 8370277 w 8384172"/>
              <a:gd name="connsiteY4" fmla="*/ 1970327 h 2298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4172" h="2298573">
                <a:moveTo>
                  <a:pt x="0" y="2298573"/>
                </a:moveTo>
                <a:cubicBezTo>
                  <a:pt x="609600" y="1634265"/>
                  <a:pt x="1219200" y="969957"/>
                  <a:pt x="1934308" y="587003"/>
                </a:cubicBezTo>
                <a:cubicBezTo>
                  <a:pt x="2649416" y="204049"/>
                  <a:pt x="3751385" y="24296"/>
                  <a:pt x="4290646" y="850"/>
                </a:cubicBezTo>
                <a:cubicBezTo>
                  <a:pt x="4829907" y="-22596"/>
                  <a:pt x="5169877" y="446327"/>
                  <a:pt x="5169877" y="446327"/>
                </a:cubicBezTo>
                <a:cubicBezTo>
                  <a:pt x="5849815" y="774573"/>
                  <a:pt x="8602785" y="1761266"/>
                  <a:pt x="8370277" y="1970327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6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2075" y="482342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7981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장기 부채 사이클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수집 및 </a:t>
            </a:r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전처리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생산성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8EB17F0-6BE6-24F5-2635-31E13BC37E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14" y="1570893"/>
            <a:ext cx="7679654" cy="43375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39BFDB-F501-423C-98C6-DDD3D1A67FE9}"/>
              </a:ext>
            </a:extLst>
          </p:cNvPr>
          <p:cNvSpPr txBox="1"/>
          <p:nvPr/>
        </p:nvSpPr>
        <p:spPr>
          <a:xfrm>
            <a:off x="8007900" y="2308501"/>
            <a:ext cx="39598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생산성 직선 표현 방법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en-US" altLang="ko-KR" dirty="0"/>
              <a:t>1. GDP </a:t>
            </a:r>
            <a:r>
              <a:rPr lang="ko-KR" altLang="en-US" dirty="0"/>
              <a:t>대비 연도별 공공부채 시각화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부채율의 </a:t>
            </a:r>
            <a:r>
              <a:rPr lang="en-US" altLang="ko-KR" dirty="0"/>
              <a:t>120</a:t>
            </a:r>
            <a:r>
              <a:rPr lang="ko-KR" altLang="en-US" dirty="0"/>
              <a:t>일 이동평균선 생성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이동평균선의 </a:t>
            </a:r>
            <a:r>
              <a:rPr lang="en-US" altLang="ko-KR" dirty="0"/>
              <a:t>2023</a:t>
            </a:r>
            <a:r>
              <a:rPr lang="ko-KR" altLang="en-US" dirty="0"/>
              <a:t>년 값을 추출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4. 1790</a:t>
            </a:r>
            <a:r>
              <a:rPr lang="ko-KR" altLang="en-US" dirty="0"/>
              <a:t>년을 원점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2023</a:t>
            </a:r>
            <a:r>
              <a:rPr lang="ko-KR" altLang="en-US" dirty="0"/>
              <a:t>년을 끝점으로 하는 직선 생성 </a:t>
            </a:r>
          </a:p>
        </p:txBody>
      </p:sp>
    </p:spTree>
    <p:extLst>
      <p:ext uri="{BB962C8B-B14F-4D97-AF65-F5344CB8AC3E}">
        <p14:creationId xmlns:p14="http://schemas.microsoft.com/office/powerpoint/2010/main" val="231975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2075" y="482342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9137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장기 부채 사이클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수집 및 </a:t>
            </a:r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전처리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부채율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생산성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39BFDB-F501-423C-98C6-DDD3D1A67FE9}"/>
              </a:ext>
            </a:extLst>
          </p:cNvPr>
          <p:cNvSpPr txBox="1"/>
          <p:nvPr/>
        </p:nvSpPr>
        <p:spPr>
          <a:xfrm>
            <a:off x="4961376" y="1483457"/>
            <a:ext cx="28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부채율</a:t>
            </a:r>
            <a:r>
              <a:rPr lang="ko-KR" altLang="en-US" b="1" dirty="0"/>
              <a:t> </a:t>
            </a:r>
            <a:r>
              <a:rPr lang="en-US" altLang="ko-KR" b="1" dirty="0"/>
              <a:t>– </a:t>
            </a:r>
            <a:r>
              <a:rPr lang="ko-KR" altLang="en-US" b="1" dirty="0"/>
              <a:t>생산성 </a:t>
            </a:r>
            <a:r>
              <a:rPr lang="en-US" altLang="ko-KR" b="1" dirty="0"/>
              <a:t>= </a:t>
            </a:r>
            <a:r>
              <a:rPr lang="ko-KR" altLang="en-US" b="1" dirty="0"/>
              <a:t>사이클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E83B8C-A4FA-0DB8-BD48-093C321364F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993" y="1852789"/>
            <a:ext cx="8804013" cy="478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02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2075" y="482342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6378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장기 부채 사이클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분석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사이클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87F72C-4E93-4185-5574-DD8A79F5F85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046" y="900564"/>
            <a:ext cx="5795719" cy="20010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E0CF572-E5D7-6C4A-DE9F-2B45F504F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440" y="3839112"/>
            <a:ext cx="4124325" cy="23431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6F6ED44-E456-AF93-8E94-0F3E29207D6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28" y="2965937"/>
            <a:ext cx="6821523" cy="36924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00D0CC-B576-207D-999B-6BDC066F5C97}"/>
              </a:ext>
            </a:extLst>
          </p:cNvPr>
          <p:cNvSpPr txBox="1"/>
          <p:nvPr/>
        </p:nvSpPr>
        <p:spPr>
          <a:xfrm>
            <a:off x="878225" y="1548803"/>
            <a:ext cx="5651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상승구간 </a:t>
            </a:r>
            <a:r>
              <a:rPr lang="en-US" altLang="ko-KR" b="1" dirty="0"/>
              <a:t>= </a:t>
            </a:r>
            <a:r>
              <a:rPr lang="ko-KR" altLang="en-US" b="1" dirty="0"/>
              <a:t>공공 </a:t>
            </a:r>
            <a:r>
              <a:rPr lang="ko-KR" altLang="en-US" b="1" dirty="0" err="1"/>
              <a:t>부채율</a:t>
            </a:r>
            <a:r>
              <a:rPr lang="ko-KR" altLang="en-US" b="1" dirty="0"/>
              <a:t> 증가 </a:t>
            </a:r>
            <a:r>
              <a:rPr lang="en-US" altLang="ko-KR" b="1" dirty="0"/>
              <a:t>= </a:t>
            </a:r>
            <a:r>
              <a:rPr lang="ko-KR" altLang="en-US" b="1" dirty="0"/>
              <a:t>경제침체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Ex) </a:t>
            </a:r>
            <a:r>
              <a:rPr lang="ko-KR" altLang="en-US" b="1" dirty="0"/>
              <a:t>전쟁 </a:t>
            </a:r>
            <a:r>
              <a:rPr lang="en-US" altLang="ko-KR" b="1" dirty="0"/>
              <a:t>- </a:t>
            </a:r>
            <a:r>
              <a:rPr lang="ko-KR" altLang="en-US" b="1" dirty="0"/>
              <a:t>국방비 </a:t>
            </a:r>
            <a:r>
              <a:rPr lang="en-US" altLang="ko-KR" b="1" dirty="0"/>
              <a:t>/ </a:t>
            </a:r>
            <a:r>
              <a:rPr lang="ko-KR" altLang="en-US" b="1" dirty="0"/>
              <a:t>경제회복</a:t>
            </a:r>
            <a:r>
              <a:rPr lang="en-US" altLang="ko-KR" b="1" dirty="0"/>
              <a:t> – </a:t>
            </a:r>
            <a:r>
              <a:rPr lang="ko-KR" altLang="en-US" b="1" dirty="0"/>
              <a:t>경제부양금</a:t>
            </a:r>
            <a:endParaRPr lang="en-US" altLang="ko-K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E356E8-41A8-8103-8407-B41888432013}"/>
              </a:ext>
            </a:extLst>
          </p:cNvPr>
          <p:cNvSpPr txBox="1"/>
          <p:nvPr/>
        </p:nvSpPr>
        <p:spPr>
          <a:xfrm>
            <a:off x="7913077" y="2901658"/>
            <a:ext cx="3891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i="1"/>
              <a:t>상승구간 구하기 알고리즘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084F53-D88D-3FC3-B93A-304B0357A736}"/>
              </a:ext>
            </a:extLst>
          </p:cNvPr>
          <p:cNvSpPr txBox="1"/>
          <p:nvPr/>
        </p:nvSpPr>
        <p:spPr>
          <a:xfrm>
            <a:off x="7913077" y="6179995"/>
            <a:ext cx="3891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i="1" dirty="0"/>
              <a:t>상승 구간 별 미국 역사</a:t>
            </a:r>
          </a:p>
        </p:txBody>
      </p:sp>
    </p:spTree>
    <p:extLst>
      <p:ext uri="{BB962C8B-B14F-4D97-AF65-F5344CB8AC3E}">
        <p14:creationId xmlns:p14="http://schemas.microsoft.com/office/powerpoint/2010/main" val="180353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7ADFA4BD-E57A-2B06-8A5F-55D8B28235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B9F250-F66D-AB0D-E27D-6338806D5D2B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5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F1AF2-BD8F-FF7A-350F-9429F4EB3DCC}"/>
              </a:ext>
            </a:extLst>
          </p:cNvPr>
          <p:cNvSpPr txBox="1"/>
          <p:nvPr/>
        </p:nvSpPr>
        <p:spPr>
          <a:xfrm>
            <a:off x="3807553" y="1655953"/>
            <a:ext cx="37625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       상관 분석</a:t>
            </a:r>
          </a:p>
        </p:txBody>
      </p:sp>
    </p:spTree>
    <p:extLst>
      <p:ext uri="{BB962C8B-B14F-4D97-AF65-F5344CB8AC3E}">
        <p14:creationId xmlns:p14="http://schemas.microsoft.com/office/powerpoint/2010/main" val="15202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5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3929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상관 분석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금리 사이클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E3E1BB-F3FE-FA3E-64F5-C1A75D4937AC}"/>
              </a:ext>
            </a:extLst>
          </p:cNvPr>
          <p:cNvSpPr txBox="1"/>
          <p:nvPr/>
        </p:nvSpPr>
        <p:spPr>
          <a:xfrm>
            <a:off x="495300" y="1453253"/>
            <a:ext cx="80496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&lt; </a:t>
            </a:r>
            <a:r>
              <a:rPr lang="ko-KR" altLang="en-US" sz="2400" dirty="0"/>
              <a:t>상승구간 </a:t>
            </a:r>
            <a:r>
              <a:rPr lang="en-US" altLang="ko-KR" sz="2400" dirty="0"/>
              <a:t>&gt; : </a:t>
            </a:r>
            <a:r>
              <a:rPr lang="ko-KR" altLang="en-US" sz="2400" dirty="0"/>
              <a:t>금리가 높아짐 → 인플레이션 억제 → 부동산과 채권이 같이 오르는 경향 → 부동산</a:t>
            </a:r>
            <a:r>
              <a:rPr lang="en-US" altLang="ko-KR" sz="2400" dirty="0"/>
              <a:t>&amp;</a:t>
            </a:r>
            <a:r>
              <a:rPr lang="ko-KR" altLang="en-US" sz="2400" dirty="0"/>
              <a:t>채권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EDAA566-482B-894E-A80C-5701045B0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81" y="2425390"/>
            <a:ext cx="12020055" cy="344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18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319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배경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3325D4C-BF69-4035-9EEE-59D4729F3114}"/>
              </a:ext>
            </a:extLst>
          </p:cNvPr>
          <p:cNvGrpSpPr/>
          <p:nvPr/>
        </p:nvGrpSpPr>
        <p:grpSpPr>
          <a:xfrm>
            <a:off x="1163052" y="2274848"/>
            <a:ext cx="9881937" cy="2899318"/>
            <a:chOff x="1163052" y="2308302"/>
            <a:chExt cx="9881937" cy="289931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0A5307A-7061-2C99-EFD9-9DB49BFE7DF7}"/>
                </a:ext>
              </a:extLst>
            </p:cNvPr>
            <p:cNvSpPr txBox="1"/>
            <p:nvPr/>
          </p:nvSpPr>
          <p:spPr>
            <a:xfrm>
              <a:off x="1244356" y="3404018"/>
              <a:ext cx="97193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b="1" dirty="0">
                  <a:latin typeface="+mj-ea"/>
                  <a:ea typeface="+mj-ea"/>
                </a:rPr>
                <a:t>금융 데이터에 주기성을 확인할 수 있을까</a:t>
              </a:r>
              <a:r>
                <a:rPr lang="en-US" altLang="ko-KR" sz="4000" b="1" dirty="0">
                  <a:latin typeface="+mj-ea"/>
                  <a:ea typeface="+mj-ea"/>
                </a:rPr>
                <a:t>?</a:t>
              </a:r>
              <a:endParaRPr lang="ko-KR" altLang="en-US" sz="4000" b="1" dirty="0">
                <a:latin typeface="+mj-ea"/>
                <a:ea typeface="+mj-ea"/>
              </a:endParaRPr>
            </a:p>
          </p:txBody>
        </p:sp>
        <p:sp>
          <p:nvSpPr>
            <p:cNvPr id="4" name="양쪽 대괄호 3">
              <a:extLst>
                <a:ext uri="{FF2B5EF4-FFF2-40B4-BE49-F238E27FC236}">
                  <a16:creationId xmlns:a16="http://schemas.microsoft.com/office/drawing/2014/main" id="{ACC0AEC0-C850-010C-7B50-C9CD911F7C5D}"/>
                </a:ext>
              </a:extLst>
            </p:cNvPr>
            <p:cNvSpPr/>
            <p:nvPr/>
          </p:nvSpPr>
          <p:spPr>
            <a:xfrm>
              <a:off x="1163052" y="2308302"/>
              <a:ext cx="9881937" cy="2899318"/>
            </a:xfrm>
            <a:prstGeom prst="bracketPair">
              <a:avLst>
                <a:gd name="adj" fmla="val 1256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C73E01-EBD7-CB01-403B-BB81D0F8686C}"/>
              </a:ext>
            </a:extLst>
          </p:cNvPr>
          <p:cNvSpPr/>
          <p:nvPr/>
        </p:nvSpPr>
        <p:spPr>
          <a:xfrm>
            <a:off x="9881118" y="6456784"/>
            <a:ext cx="2310882" cy="401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13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5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3929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상관 분석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금리 사이클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5BD911-77CE-5A7C-3C75-D84926CADB81}"/>
              </a:ext>
            </a:extLst>
          </p:cNvPr>
          <p:cNvSpPr txBox="1"/>
          <p:nvPr/>
        </p:nvSpPr>
        <p:spPr>
          <a:xfrm>
            <a:off x="495299" y="1475837"/>
            <a:ext cx="74032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&lt; </a:t>
            </a:r>
            <a:r>
              <a:rPr lang="ko-KR" altLang="en-US" sz="2400" dirty="0"/>
              <a:t>하락구간 </a:t>
            </a:r>
            <a:r>
              <a:rPr lang="en-US" altLang="ko-KR" sz="2400" dirty="0"/>
              <a:t>&gt; : </a:t>
            </a:r>
            <a:r>
              <a:rPr lang="ko-KR" altLang="en-US" sz="2400" dirty="0"/>
              <a:t>금리가 낮아짐 → 인플레이션 → 주가와 금이 반대로 오르는 경향 → 주가</a:t>
            </a:r>
            <a:r>
              <a:rPr lang="en-US" altLang="ko-KR" sz="2400" dirty="0"/>
              <a:t>&amp;</a:t>
            </a:r>
            <a:r>
              <a:rPr lang="ko-KR" altLang="en-US" sz="2400" dirty="0"/>
              <a:t>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C08864-95FA-1BE6-ADBE-3976CA1CD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2" y="2397329"/>
            <a:ext cx="12036287" cy="345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79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그래픽, 포스터이(가) 표시된 사진&#10;&#10;자동 생성된 설명">
            <a:extLst>
              <a:ext uri="{FF2B5EF4-FFF2-40B4-BE49-F238E27FC236}">
                <a16:creationId xmlns:a16="http://schemas.microsoft.com/office/drawing/2014/main" id="{1F30EFCE-6676-5936-2E15-75F7EBAB78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D661985-C354-FEF0-4511-F51619C20EB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27B1E0-A31D-D9E3-7FF6-A1FCBAAF597D}"/>
              </a:ext>
            </a:extLst>
          </p:cNvPr>
          <p:cNvGrpSpPr/>
          <p:nvPr/>
        </p:nvGrpSpPr>
        <p:grpSpPr>
          <a:xfrm>
            <a:off x="3981209" y="2777761"/>
            <a:ext cx="3740126" cy="1292662"/>
            <a:chOff x="3711997" y="-680811"/>
            <a:chExt cx="2642096" cy="129266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4F03CB4-ED7C-9AAA-FC89-594C06D0F323}"/>
                </a:ext>
              </a:extLst>
            </p:cNvPr>
            <p:cNvSpPr txBox="1"/>
            <p:nvPr/>
          </p:nvSpPr>
          <p:spPr>
            <a:xfrm>
              <a:off x="4708569" y="-680811"/>
              <a:ext cx="6489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</a:rPr>
                <a:t>Part 6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C6D611-0D22-015E-0AD1-E2398FD98E6E}"/>
                </a:ext>
              </a:extLst>
            </p:cNvPr>
            <p:cNvSpPr txBox="1"/>
            <p:nvPr/>
          </p:nvSpPr>
          <p:spPr>
            <a:xfrm>
              <a:off x="3711997" y="-219146"/>
              <a:ext cx="264209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latin typeface="+mj-ea"/>
                  <a:ea typeface="+mj-ea"/>
                </a:rPr>
                <a:t>ARIMA model</a:t>
              </a:r>
              <a:endParaRPr lang="ko-KR" altLang="en-US" sz="48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851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6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3605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ARIMA model -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금리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1367D7-A13A-ED92-BC54-6A90E1D89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483" y="1962488"/>
            <a:ext cx="8699440" cy="23465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24EDB8-147A-35D5-0DA5-FFF3481205A2}"/>
              </a:ext>
            </a:extLst>
          </p:cNvPr>
          <p:cNvSpPr txBox="1"/>
          <p:nvPr/>
        </p:nvSpPr>
        <p:spPr>
          <a:xfrm>
            <a:off x="988483" y="4670115"/>
            <a:ext cx="9679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주기성 행동을 가지고 있는 </a:t>
            </a:r>
            <a:r>
              <a:rPr lang="en-US" altLang="ko-KR" dirty="0"/>
              <a:t>(</a:t>
            </a:r>
            <a:r>
              <a:rPr lang="ko-KR" altLang="en-US" dirty="0"/>
              <a:t>하지만 추세나 계절성은 없는</a:t>
            </a:r>
            <a:r>
              <a:rPr lang="en-US" altLang="ko-KR" dirty="0"/>
              <a:t>) </a:t>
            </a:r>
            <a:r>
              <a:rPr lang="ko-KR" altLang="en-US" dirty="0"/>
              <a:t>시계열은 정상성을 나타내는 시계열</a:t>
            </a:r>
            <a:endParaRPr lang="en-US" altLang="ko-KR" dirty="0"/>
          </a:p>
          <a:p>
            <a:pPr algn="r"/>
            <a:r>
              <a:rPr lang="en-US" altLang="ko-KR" dirty="0"/>
              <a:t>https://otexts.com/fppkr/stationarity.html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4D5A0B-BB90-372D-B58E-5B90F3138279}"/>
              </a:ext>
            </a:extLst>
          </p:cNvPr>
          <p:cNvSpPr txBox="1"/>
          <p:nvPr/>
        </p:nvSpPr>
        <p:spPr>
          <a:xfrm>
            <a:off x="988483" y="1325873"/>
            <a:ext cx="8743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윈도우 롤링으로 월별 노이즈가 제거 된 기준금리 사이클 데이터로 </a:t>
            </a:r>
            <a:r>
              <a:rPr lang="en-US" altLang="ko-KR" dirty="0"/>
              <a:t>ARIMA </a:t>
            </a:r>
            <a:r>
              <a:rPr lang="ko-KR" altLang="en-US" dirty="0"/>
              <a:t>모델 예측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089EF6D-7DCF-FE37-741F-A9AA4296E45A}"/>
              </a:ext>
            </a:extLst>
          </p:cNvPr>
          <p:cNvCxnSpPr>
            <a:cxnSpLocks/>
          </p:cNvCxnSpPr>
          <p:nvPr/>
        </p:nvCxnSpPr>
        <p:spPr>
          <a:xfrm>
            <a:off x="3257550" y="2057400"/>
            <a:ext cx="0" cy="203454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8F36EA2-F400-AC0D-5B4E-175D723D2B71}"/>
              </a:ext>
            </a:extLst>
          </p:cNvPr>
          <p:cNvCxnSpPr>
            <a:cxnSpLocks/>
          </p:cNvCxnSpPr>
          <p:nvPr/>
        </p:nvCxnSpPr>
        <p:spPr>
          <a:xfrm>
            <a:off x="4434840" y="2057400"/>
            <a:ext cx="0" cy="203454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9167BDE-2D5A-EB0B-AB70-94450ADD92CC}"/>
              </a:ext>
            </a:extLst>
          </p:cNvPr>
          <p:cNvCxnSpPr>
            <a:cxnSpLocks/>
          </p:cNvCxnSpPr>
          <p:nvPr/>
        </p:nvCxnSpPr>
        <p:spPr>
          <a:xfrm>
            <a:off x="1965960" y="2057400"/>
            <a:ext cx="0" cy="203454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2EC44BA-D4D3-04D2-7E27-29361CA06F0B}"/>
              </a:ext>
            </a:extLst>
          </p:cNvPr>
          <p:cNvCxnSpPr>
            <a:cxnSpLocks/>
          </p:cNvCxnSpPr>
          <p:nvPr/>
        </p:nvCxnSpPr>
        <p:spPr>
          <a:xfrm>
            <a:off x="5646420" y="2057400"/>
            <a:ext cx="0" cy="203454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1474882-25C6-4732-AC32-1CC646E85689}"/>
              </a:ext>
            </a:extLst>
          </p:cNvPr>
          <p:cNvCxnSpPr>
            <a:cxnSpLocks/>
          </p:cNvCxnSpPr>
          <p:nvPr/>
        </p:nvCxnSpPr>
        <p:spPr>
          <a:xfrm>
            <a:off x="6880860" y="2057400"/>
            <a:ext cx="0" cy="203454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3D76-4866-26AC-D39B-376D5EB6706E}"/>
              </a:ext>
            </a:extLst>
          </p:cNvPr>
          <p:cNvCxnSpPr>
            <a:cxnSpLocks/>
          </p:cNvCxnSpPr>
          <p:nvPr/>
        </p:nvCxnSpPr>
        <p:spPr>
          <a:xfrm>
            <a:off x="8252460" y="2057400"/>
            <a:ext cx="0" cy="203454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42F22A8-B205-4362-F4E0-6C1FB32321CA}"/>
              </a:ext>
            </a:extLst>
          </p:cNvPr>
          <p:cNvCxnSpPr>
            <a:cxnSpLocks/>
          </p:cNvCxnSpPr>
          <p:nvPr/>
        </p:nvCxnSpPr>
        <p:spPr>
          <a:xfrm>
            <a:off x="9532620" y="2057400"/>
            <a:ext cx="0" cy="203454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51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6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3605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ARIMA model -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금리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8BA5AE9-ADEF-F425-DFF6-A107B1987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532" y="955777"/>
            <a:ext cx="8016935" cy="339119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EBFDB9D-D00D-2D4A-47FA-F8A3C885E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532" y="4648098"/>
            <a:ext cx="6271740" cy="17737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5BA3F6-7D3E-6B1F-AD0B-8EA18DE0BD13}"/>
              </a:ext>
            </a:extLst>
          </p:cNvPr>
          <p:cNvSpPr txBox="1"/>
          <p:nvPr/>
        </p:nvSpPr>
        <p:spPr>
          <a:xfrm>
            <a:off x="9021176" y="5211795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 = 3</a:t>
            </a:r>
          </a:p>
          <a:p>
            <a:r>
              <a:rPr lang="en-US" altLang="ko-KR" dirty="0"/>
              <a:t>q = 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111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6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3605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ARIMA model -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금리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47C222-AFB8-9F8B-E862-BEBC4D92844B}"/>
              </a:ext>
            </a:extLst>
          </p:cNvPr>
          <p:cNvSpPr txBox="1"/>
          <p:nvPr/>
        </p:nvSpPr>
        <p:spPr>
          <a:xfrm>
            <a:off x="1211953" y="976468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ARIMA </a:t>
            </a:r>
            <a:r>
              <a:rPr lang="ko-KR" altLang="en-US" dirty="0"/>
              <a:t>예측 결과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871A4-6D08-4B06-02AF-47978EA40D2F}"/>
              </a:ext>
            </a:extLst>
          </p:cNvPr>
          <p:cNvSpPr txBox="1"/>
          <p:nvPr/>
        </p:nvSpPr>
        <p:spPr>
          <a:xfrm>
            <a:off x="1211953" y="3831991"/>
            <a:ext cx="293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SARIMAX </a:t>
            </a:r>
            <a:r>
              <a:rPr lang="ko-KR" altLang="en-US" dirty="0"/>
              <a:t>예측 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BE027F-BD8C-9AA0-8AFB-8D55CDB64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953" y="1470099"/>
            <a:ext cx="7810141" cy="22375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F08564-9793-1157-EC9A-36C86E2B2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953" y="4364924"/>
            <a:ext cx="7824796" cy="20569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4990E5-D14A-FDB2-B6D3-FA17DFD2D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749" y="4752966"/>
            <a:ext cx="3031667" cy="5020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724432-D757-360C-64C8-C70902C83156}"/>
              </a:ext>
            </a:extLst>
          </p:cNvPr>
          <p:cNvSpPr txBox="1"/>
          <p:nvPr/>
        </p:nvSpPr>
        <p:spPr>
          <a:xfrm>
            <a:off x="9121140" y="4389349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RMSE(</a:t>
            </a:r>
            <a:r>
              <a:rPr lang="ko-KR" altLang="en-US" dirty="0"/>
              <a:t>평균</a:t>
            </a:r>
            <a:r>
              <a:rPr lang="en-US" altLang="ko-KR" dirty="0"/>
              <a:t> </a:t>
            </a:r>
            <a:r>
              <a:rPr lang="ko-KR" altLang="en-US" dirty="0"/>
              <a:t>제곱근 오차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849D1AB-8110-3986-3805-EA583FC24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7352" y="5620935"/>
            <a:ext cx="2587538" cy="5020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F356E4-566C-B6A5-6ACE-09F198B032E9}"/>
              </a:ext>
            </a:extLst>
          </p:cNvPr>
          <p:cNvSpPr txBox="1"/>
          <p:nvPr/>
        </p:nvSpPr>
        <p:spPr>
          <a:xfrm>
            <a:off x="9106513" y="5255025"/>
            <a:ext cx="289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MAPE(</a:t>
            </a:r>
            <a:r>
              <a:rPr lang="ko-KR" altLang="en-US" dirty="0">
                <a:solidFill>
                  <a:srgbClr val="202124"/>
                </a:solidFill>
                <a:latin typeface="Apple SD Gothic Neo"/>
              </a:rPr>
              <a:t>평균 절대 비율 오차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C3888D-A9CA-38B6-6D70-4C57825A71AC}"/>
              </a:ext>
            </a:extLst>
          </p:cNvPr>
          <p:cNvSpPr txBox="1"/>
          <p:nvPr/>
        </p:nvSpPr>
        <p:spPr>
          <a:xfrm>
            <a:off x="9250680" y="1661389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RMSE(</a:t>
            </a:r>
            <a:r>
              <a:rPr lang="ko-KR" altLang="en-US" dirty="0"/>
              <a:t>평균</a:t>
            </a:r>
            <a:r>
              <a:rPr lang="en-US" altLang="ko-KR" dirty="0"/>
              <a:t> </a:t>
            </a:r>
            <a:r>
              <a:rPr lang="ko-KR" altLang="en-US" dirty="0"/>
              <a:t>제곱근 오차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8F7813-223B-3882-5FC7-5439D40C4C07}"/>
              </a:ext>
            </a:extLst>
          </p:cNvPr>
          <p:cNvSpPr txBox="1"/>
          <p:nvPr/>
        </p:nvSpPr>
        <p:spPr>
          <a:xfrm>
            <a:off x="9236053" y="2527065"/>
            <a:ext cx="289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MAPE(</a:t>
            </a:r>
            <a:r>
              <a:rPr lang="ko-KR" altLang="en-US" dirty="0">
                <a:solidFill>
                  <a:srgbClr val="202124"/>
                </a:solidFill>
                <a:latin typeface="Apple SD Gothic Neo"/>
              </a:rPr>
              <a:t>평균 절대 비율 오차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8F06FDD-5680-1AAC-BDE8-2961622678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6053" y="2866564"/>
            <a:ext cx="2248734" cy="51349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734D5BA-CB3C-CBCC-443F-CC1B3774F3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0557" y="2016455"/>
            <a:ext cx="2587568" cy="46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0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6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4456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ARIMA model –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장기 부채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4D5A0B-BB90-372D-B58E-5B90F3138279}"/>
              </a:ext>
            </a:extLst>
          </p:cNvPr>
          <p:cNvSpPr txBox="1"/>
          <p:nvPr/>
        </p:nvSpPr>
        <p:spPr>
          <a:xfrm>
            <a:off x="988483" y="1325873"/>
            <a:ext cx="8621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윈도우 롤링으로 월별 노이즈가 제거 된 장기 부채 사이클 데이터로 </a:t>
            </a:r>
            <a:r>
              <a:rPr lang="en-US" altLang="ko-KR" dirty="0"/>
              <a:t>ARIMA </a:t>
            </a:r>
            <a:r>
              <a:rPr lang="ko-KR" altLang="en-US" dirty="0"/>
              <a:t>모델 예측</a:t>
            </a:r>
          </a:p>
        </p:txBody>
      </p:sp>
      <p:pic>
        <p:nvPicPr>
          <p:cNvPr id="3" name="그림 2" descr="도표, 그래프, 라인, 텍스트이(가) 표시된 사진&#10;&#10;자동 생성된 설명">
            <a:extLst>
              <a:ext uri="{FF2B5EF4-FFF2-40B4-BE49-F238E27FC236}">
                <a16:creationId xmlns:a16="http://schemas.microsoft.com/office/drawing/2014/main" id="{2D00A45F-4A55-C8F8-77C9-8213582E02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87" y="1894864"/>
            <a:ext cx="8191431" cy="257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37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6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4456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ARIMA model –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장기 부채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47C222-AFB8-9F8B-E862-BEBC4D92844B}"/>
              </a:ext>
            </a:extLst>
          </p:cNvPr>
          <p:cNvSpPr txBox="1"/>
          <p:nvPr/>
        </p:nvSpPr>
        <p:spPr>
          <a:xfrm>
            <a:off x="1211953" y="976468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ARIMA </a:t>
            </a:r>
            <a:r>
              <a:rPr lang="ko-KR" altLang="en-US" dirty="0"/>
              <a:t>예측 결과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871A4-6D08-4B06-02AF-47978EA40D2F}"/>
              </a:ext>
            </a:extLst>
          </p:cNvPr>
          <p:cNvSpPr txBox="1"/>
          <p:nvPr/>
        </p:nvSpPr>
        <p:spPr>
          <a:xfrm>
            <a:off x="1211953" y="3831991"/>
            <a:ext cx="293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SARIMAX </a:t>
            </a:r>
            <a:r>
              <a:rPr lang="ko-KR" altLang="en-US" dirty="0"/>
              <a:t>예측 결과</a:t>
            </a:r>
          </a:p>
        </p:txBody>
      </p:sp>
      <p:pic>
        <p:nvPicPr>
          <p:cNvPr id="7" name="그림 6" descr="텍스트, 도표, 그래프, 라인이(가) 표시된 사진&#10;&#10;자동 생성된 설명">
            <a:extLst>
              <a:ext uri="{FF2B5EF4-FFF2-40B4-BE49-F238E27FC236}">
                <a16:creationId xmlns:a16="http://schemas.microsoft.com/office/drawing/2014/main" id="{8CB8879F-1253-3154-5F42-C1456CEEF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230" y="1417519"/>
            <a:ext cx="8658879" cy="2332671"/>
          </a:xfrm>
          <a:prstGeom prst="rect">
            <a:avLst/>
          </a:prstGeom>
        </p:spPr>
      </p:pic>
      <p:pic>
        <p:nvPicPr>
          <p:cNvPr id="9" name="그림 8" descr="텍스트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BF977EC4-8C00-996F-A7EA-5CF4EC16919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0269" y="4274827"/>
            <a:ext cx="8558840" cy="2310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6ED0F3-2A84-D8D4-003B-7C65C8E4EF89}"/>
              </a:ext>
            </a:extLst>
          </p:cNvPr>
          <p:cNvSpPr txBox="1"/>
          <p:nvPr/>
        </p:nvSpPr>
        <p:spPr>
          <a:xfrm>
            <a:off x="2929120" y="950774"/>
            <a:ext cx="3256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(Seasonal</a:t>
            </a:r>
            <a:r>
              <a:rPr lang="ko-KR" altLang="en-US" dirty="0"/>
              <a:t> </a:t>
            </a:r>
            <a:r>
              <a:rPr lang="en-US" altLang="ko-KR" dirty="0"/>
              <a:t>component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80</a:t>
            </a:r>
            <a:r>
              <a:rPr lang="ko-KR" altLang="en-US" dirty="0"/>
              <a:t> 적용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235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6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4456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ARIMA model –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장기 부채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47C222-AFB8-9F8B-E862-BEBC4D92844B}"/>
              </a:ext>
            </a:extLst>
          </p:cNvPr>
          <p:cNvSpPr txBox="1"/>
          <p:nvPr/>
        </p:nvSpPr>
        <p:spPr>
          <a:xfrm>
            <a:off x="1974884" y="5701766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ARIMA </a:t>
            </a:r>
            <a:r>
              <a:rPr lang="ko-KR" altLang="en-US" dirty="0"/>
              <a:t>예측 결과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871A4-6D08-4B06-02AF-47978EA40D2F}"/>
              </a:ext>
            </a:extLst>
          </p:cNvPr>
          <p:cNvSpPr txBox="1"/>
          <p:nvPr/>
        </p:nvSpPr>
        <p:spPr>
          <a:xfrm>
            <a:off x="8304414" y="5701766"/>
            <a:ext cx="293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SARIMAX </a:t>
            </a:r>
            <a:r>
              <a:rPr lang="ko-KR" altLang="en-US" dirty="0"/>
              <a:t>예측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1469DA-85E9-AF46-1AFF-41E333E9132E}"/>
              </a:ext>
            </a:extLst>
          </p:cNvPr>
          <p:cNvSpPr txBox="1"/>
          <p:nvPr/>
        </p:nvSpPr>
        <p:spPr>
          <a:xfrm>
            <a:off x="2919631" y="1594052"/>
            <a:ext cx="6601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1790~1920 </a:t>
            </a:r>
            <a:r>
              <a:rPr lang="ko-KR" altLang="en-US" sz="2400" dirty="0"/>
              <a:t>데이터를 학습데이터로 정하고 향후</a:t>
            </a:r>
            <a:endParaRPr lang="en-US" altLang="ko-KR" sz="2400" dirty="0"/>
          </a:p>
          <a:p>
            <a:r>
              <a:rPr lang="ko-KR" altLang="en-US" sz="2400" dirty="0"/>
              <a:t> </a:t>
            </a:r>
            <a:r>
              <a:rPr lang="en-US" altLang="ko-KR" sz="2400" dirty="0"/>
              <a:t>80</a:t>
            </a:r>
            <a:r>
              <a:rPr lang="ko-KR" altLang="en-US" sz="2400" dirty="0"/>
              <a:t>년을 </a:t>
            </a:r>
            <a:r>
              <a:rPr lang="en-US" altLang="ko-KR" sz="2400" dirty="0"/>
              <a:t>ARIMA / SARIMAX</a:t>
            </a:r>
            <a:r>
              <a:rPr lang="ko-KR" altLang="en-US" sz="2400" dirty="0"/>
              <a:t>로 예측 </a:t>
            </a:r>
            <a:r>
              <a:rPr lang="en-US" altLang="ko-KR" sz="2400" dirty="0"/>
              <a:t>( </a:t>
            </a:r>
            <a:r>
              <a:rPr lang="ko-KR" altLang="en-US" sz="2400" dirty="0"/>
              <a:t>부채 사이클 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F42B38-7717-2299-AA85-07B8C8C6F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097091"/>
            <a:ext cx="5791200" cy="23050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21FC607-8DE4-C5C9-FA27-0E1F0AB31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475" y="3182816"/>
            <a:ext cx="5867400" cy="22193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5F0E5ED-BD9E-0577-56A8-BB6C051B3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3105" y="2447909"/>
            <a:ext cx="6189475" cy="58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35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6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4456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ARIMA model –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장기 부채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47C222-AFB8-9F8B-E862-BEBC4D92844B}"/>
              </a:ext>
            </a:extLst>
          </p:cNvPr>
          <p:cNvSpPr txBox="1"/>
          <p:nvPr/>
        </p:nvSpPr>
        <p:spPr>
          <a:xfrm>
            <a:off x="1974884" y="5701766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ARIMA </a:t>
            </a:r>
            <a:r>
              <a:rPr lang="ko-KR" altLang="en-US" dirty="0"/>
              <a:t>예측 결과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871A4-6D08-4B06-02AF-47978EA40D2F}"/>
              </a:ext>
            </a:extLst>
          </p:cNvPr>
          <p:cNvSpPr txBox="1"/>
          <p:nvPr/>
        </p:nvSpPr>
        <p:spPr>
          <a:xfrm>
            <a:off x="8304414" y="5701766"/>
            <a:ext cx="293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SARIMAX </a:t>
            </a:r>
            <a:r>
              <a:rPr lang="ko-KR" altLang="en-US" dirty="0"/>
              <a:t>예측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1469DA-85E9-AF46-1AFF-41E333E9132E}"/>
              </a:ext>
            </a:extLst>
          </p:cNvPr>
          <p:cNvSpPr txBox="1"/>
          <p:nvPr/>
        </p:nvSpPr>
        <p:spPr>
          <a:xfrm>
            <a:off x="2588390" y="2011713"/>
            <a:ext cx="7377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향후 </a:t>
            </a:r>
            <a:r>
              <a:rPr lang="en-US" altLang="ko-KR" sz="2400" dirty="0"/>
              <a:t>20</a:t>
            </a:r>
            <a:r>
              <a:rPr lang="ko-KR" altLang="en-US" sz="2400" dirty="0"/>
              <a:t>년을 </a:t>
            </a:r>
            <a:r>
              <a:rPr lang="en-US" altLang="ko-KR" sz="2400" dirty="0"/>
              <a:t>ARIMA / SARIMAX</a:t>
            </a:r>
            <a:r>
              <a:rPr lang="ko-KR" altLang="en-US" sz="2400" dirty="0"/>
              <a:t>로 예측 </a:t>
            </a:r>
            <a:r>
              <a:rPr lang="en-US" altLang="ko-KR" sz="2400" dirty="0"/>
              <a:t>( </a:t>
            </a:r>
            <a:r>
              <a:rPr lang="ko-KR" altLang="en-US" sz="2400" dirty="0"/>
              <a:t>부채 사이클 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EF8619-63CB-7A72-C206-2F5B2F849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75" y="3139953"/>
            <a:ext cx="5905500" cy="23050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B78437-A0F6-941F-1E14-5705A8131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975" y="3063753"/>
            <a:ext cx="591502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9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6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4456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ARIMA model –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장기 부채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47C222-AFB8-9F8B-E862-BEBC4D92844B}"/>
              </a:ext>
            </a:extLst>
          </p:cNvPr>
          <p:cNvSpPr txBox="1"/>
          <p:nvPr/>
        </p:nvSpPr>
        <p:spPr>
          <a:xfrm>
            <a:off x="2224998" y="5293955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ARIMA </a:t>
            </a:r>
            <a:r>
              <a:rPr lang="ko-KR" altLang="en-US" dirty="0"/>
              <a:t>예측 결과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871A4-6D08-4B06-02AF-47978EA40D2F}"/>
              </a:ext>
            </a:extLst>
          </p:cNvPr>
          <p:cNvSpPr txBox="1"/>
          <p:nvPr/>
        </p:nvSpPr>
        <p:spPr>
          <a:xfrm>
            <a:off x="7972944" y="5293955"/>
            <a:ext cx="293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SARIMAX </a:t>
            </a:r>
            <a:r>
              <a:rPr lang="ko-KR" altLang="en-US" dirty="0"/>
              <a:t>예측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1469DA-85E9-AF46-1AFF-41E333E9132E}"/>
              </a:ext>
            </a:extLst>
          </p:cNvPr>
          <p:cNvSpPr txBox="1"/>
          <p:nvPr/>
        </p:nvSpPr>
        <p:spPr>
          <a:xfrm>
            <a:off x="988483" y="1135817"/>
            <a:ext cx="6601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</a:t>
            </a:r>
            <a:r>
              <a:rPr lang="ko-KR" altLang="en-US" sz="2400" dirty="0"/>
              <a:t>차 차분 적용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CF23EF-5AD7-0A99-D447-25EA0D877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646538"/>
            <a:ext cx="5600700" cy="23424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EEC57AB-6822-2B78-7B6B-5758F49C4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1" y="2559986"/>
            <a:ext cx="5974080" cy="24428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E6CDC22-4C75-AAD7-220D-2E627F36A7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008"/>
          <a:stretch/>
        </p:blipFill>
        <p:spPr>
          <a:xfrm>
            <a:off x="3181350" y="1149653"/>
            <a:ext cx="5974080" cy="58133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F096F8D-5C7C-BA60-B70C-DE400D61D9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1348" y="1888608"/>
            <a:ext cx="5974079" cy="52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38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F97CC5A-8C2F-A170-2645-0BFD0E9E26D8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CB95D7-CFAF-2E43-2226-7156B7790C8C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6AE0F1-5788-57B2-0042-A1A22D77CD1D}"/>
              </a:ext>
            </a:extLst>
          </p:cNvPr>
          <p:cNvSpPr txBox="1"/>
          <p:nvPr/>
        </p:nvSpPr>
        <p:spPr>
          <a:xfrm>
            <a:off x="1763806" y="436175"/>
            <a:ext cx="2319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배경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58832B-2812-5B73-804B-8440A598C408}"/>
              </a:ext>
            </a:extLst>
          </p:cNvPr>
          <p:cNvSpPr/>
          <p:nvPr/>
        </p:nvSpPr>
        <p:spPr>
          <a:xfrm>
            <a:off x="9881118" y="6456784"/>
            <a:ext cx="2310882" cy="401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781CAB-FD3D-4945-958D-2C81A6991BED}"/>
              </a:ext>
            </a:extLst>
          </p:cNvPr>
          <p:cNvSpPr/>
          <p:nvPr/>
        </p:nvSpPr>
        <p:spPr>
          <a:xfrm>
            <a:off x="10033518" y="6609184"/>
            <a:ext cx="2310882" cy="401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72DD550-F0F4-3D60-D38C-B7EEBC75A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76" y="916603"/>
            <a:ext cx="5425910" cy="555546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966BB16-CE27-DCBF-9288-0B266F32A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225" y="482342"/>
            <a:ext cx="4580017" cy="604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545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6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36551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ARIMA model –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금리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47C222-AFB8-9F8B-E862-BEBC4D92844B}"/>
              </a:ext>
            </a:extLst>
          </p:cNvPr>
          <p:cNvSpPr txBox="1"/>
          <p:nvPr/>
        </p:nvSpPr>
        <p:spPr>
          <a:xfrm>
            <a:off x="1974884" y="5701766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ARIMA </a:t>
            </a:r>
            <a:r>
              <a:rPr lang="ko-KR" altLang="en-US" dirty="0"/>
              <a:t>예측 결과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871A4-6D08-4B06-02AF-47978EA40D2F}"/>
              </a:ext>
            </a:extLst>
          </p:cNvPr>
          <p:cNvSpPr txBox="1"/>
          <p:nvPr/>
        </p:nvSpPr>
        <p:spPr>
          <a:xfrm>
            <a:off x="8304414" y="5701766"/>
            <a:ext cx="293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SARIMAX </a:t>
            </a:r>
            <a:r>
              <a:rPr lang="ko-KR" altLang="en-US" dirty="0"/>
              <a:t>예측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1469DA-85E9-AF46-1AFF-41E333E9132E}"/>
              </a:ext>
            </a:extLst>
          </p:cNvPr>
          <p:cNvSpPr txBox="1"/>
          <p:nvPr/>
        </p:nvSpPr>
        <p:spPr>
          <a:xfrm>
            <a:off x="3069851" y="1325913"/>
            <a:ext cx="6601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전체 데이터를 학습데이터로 정하고 향후 </a:t>
            </a:r>
            <a:r>
              <a:rPr lang="en-US" altLang="ko-KR" sz="2400" dirty="0"/>
              <a:t>20</a:t>
            </a:r>
            <a:r>
              <a:rPr lang="ko-KR" altLang="en-US" sz="2400" dirty="0"/>
              <a:t>년을 </a:t>
            </a:r>
            <a:r>
              <a:rPr lang="en-US" altLang="ko-KR" sz="2400" dirty="0"/>
              <a:t>ARIMA / SARIMAX</a:t>
            </a:r>
            <a:r>
              <a:rPr lang="ko-KR" altLang="en-US" sz="2400" dirty="0"/>
              <a:t>로 예측 </a:t>
            </a:r>
            <a:r>
              <a:rPr lang="en-US" altLang="ko-KR" sz="2400" dirty="0"/>
              <a:t>( </a:t>
            </a:r>
            <a:r>
              <a:rPr lang="ko-KR" altLang="en-US" sz="2400" dirty="0"/>
              <a:t>금리 사이클 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7E8204-DA27-BC99-2089-7A8CD7320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75" y="3114675"/>
            <a:ext cx="5943600" cy="23526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8292E1A-C1F1-3637-51EA-DD35B403C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300" y="3097599"/>
            <a:ext cx="59817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2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88451F-90C1-1D78-6DAA-A8A7A59ADE7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7A417F5-7DB5-5C7A-07CA-386BA632EE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9D9150-B446-E90B-CD69-1034691F48AE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7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0A8AFD-AD83-37E2-4AD3-2F2E202BC710}"/>
              </a:ext>
            </a:extLst>
          </p:cNvPr>
          <p:cNvSpPr txBox="1"/>
          <p:nvPr/>
        </p:nvSpPr>
        <p:spPr>
          <a:xfrm>
            <a:off x="2954754" y="1641083"/>
            <a:ext cx="6282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향후 계획 및 이슈 사항</a:t>
            </a:r>
          </a:p>
        </p:txBody>
      </p:sp>
    </p:spTree>
    <p:extLst>
      <p:ext uri="{BB962C8B-B14F-4D97-AF65-F5344CB8AC3E}">
        <p14:creationId xmlns:p14="http://schemas.microsoft.com/office/powerpoint/2010/main" val="134460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7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3211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이슈 사항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ARIMA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97D15F0-D889-CF0C-5FBC-BF806A595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707" y="1067108"/>
            <a:ext cx="7810141" cy="22375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FC3A42-4175-4614-E336-DA7673C09C28}"/>
              </a:ext>
            </a:extLst>
          </p:cNvPr>
          <p:cNvSpPr txBox="1"/>
          <p:nvPr/>
        </p:nvSpPr>
        <p:spPr>
          <a:xfrm>
            <a:off x="9215653" y="3304700"/>
            <a:ext cx="27934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ARIMA</a:t>
            </a:r>
            <a:r>
              <a:rPr lang="ko-KR" altLang="en-US" sz="2400" dirty="0"/>
              <a:t>는 직선형태</a:t>
            </a:r>
          </a:p>
        </p:txBody>
      </p:sp>
      <p:pic>
        <p:nvPicPr>
          <p:cNvPr id="5" name="그림 4" descr="텍스트, 도표, 그래프, 라인이(가) 표시된 사진&#10;&#10;자동 생성된 설명">
            <a:extLst>
              <a:ext uri="{FF2B5EF4-FFF2-40B4-BE49-F238E27FC236}">
                <a16:creationId xmlns:a16="http://schemas.microsoft.com/office/drawing/2014/main" id="{061BBA92-78B5-ABEF-45AA-B8B07FFFCC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63" y="4042955"/>
            <a:ext cx="7923885" cy="2356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8A029E-DBBF-B04C-6DC7-D6D5C2CB980A}"/>
              </a:ext>
            </a:extLst>
          </p:cNvPr>
          <p:cNvSpPr txBox="1"/>
          <p:nvPr/>
        </p:nvSpPr>
        <p:spPr>
          <a:xfrm>
            <a:off x="8693848" y="1876954"/>
            <a:ext cx="1788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금리 사이클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6F1FE5-B838-EBB4-9C4F-2821350A82C0}"/>
              </a:ext>
            </a:extLst>
          </p:cNvPr>
          <p:cNvSpPr txBox="1"/>
          <p:nvPr/>
        </p:nvSpPr>
        <p:spPr>
          <a:xfrm>
            <a:off x="8693848" y="5020965"/>
            <a:ext cx="2793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장기 부채 사이클</a:t>
            </a:r>
          </a:p>
        </p:txBody>
      </p:sp>
    </p:spTree>
    <p:extLst>
      <p:ext uri="{BB962C8B-B14F-4D97-AF65-F5344CB8AC3E}">
        <p14:creationId xmlns:p14="http://schemas.microsoft.com/office/powerpoint/2010/main" val="403535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7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34067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이슈 사항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SARIMA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323620-3B80-0E93-0DFE-312EC0435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99" y="1372099"/>
            <a:ext cx="7824796" cy="2056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2B77ED-32E0-3A2F-1950-CCEA9E1A92E8}"/>
              </a:ext>
            </a:extLst>
          </p:cNvPr>
          <p:cNvSpPr txBox="1"/>
          <p:nvPr/>
        </p:nvSpPr>
        <p:spPr>
          <a:xfrm>
            <a:off x="8833765" y="3116026"/>
            <a:ext cx="39978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SARIMA</a:t>
            </a:r>
            <a:r>
              <a:rPr lang="ko-KR" altLang="en-US" sz="2400" dirty="0"/>
              <a:t>는 설정한 주기 </a:t>
            </a:r>
            <a:endParaRPr lang="en-US" altLang="ko-KR" sz="2400" dirty="0"/>
          </a:p>
          <a:p>
            <a:r>
              <a:rPr lang="ko-KR" altLang="en-US" sz="2400" dirty="0"/>
              <a:t>추세를</a:t>
            </a:r>
            <a:r>
              <a:rPr lang="en-US" altLang="ko-KR" sz="2400" dirty="0"/>
              <a:t> </a:t>
            </a:r>
            <a:r>
              <a:rPr lang="ko-KR" altLang="en-US" sz="2400" dirty="0"/>
              <a:t>그대로 </a:t>
            </a:r>
            <a:r>
              <a:rPr lang="en-US" altLang="ko-KR" sz="2400" dirty="0"/>
              <a:t>copy</a:t>
            </a:r>
          </a:p>
        </p:txBody>
      </p:sp>
      <p:pic>
        <p:nvPicPr>
          <p:cNvPr id="5" name="그림 4" descr="텍스트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77DCAB03-1FC9-5DCB-4C91-1C52AA683C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65" y="3704078"/>
            <a:ext cx="7824795" cy="26715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2663D2-57BD-9674-209F-BF35A340B7AA}"/>
              </a:ext>
            </a:extLst>
          </p:cNvPr>
          <p:cNvSpPr txBox="1"/>
          <p:nvPr/>
        </p:nvSpPr>
        <p:spPr>
          <a:xfrm>
            <a:off x="8693848" y="1876954"/>
            <a:ext cx="1788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금리 사이클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F2539F-2854-BA52-B9F4-703E99CCB5A2}"/>
              </a:ext>
            </a:extLst>
          </p:cNvPr>
          <p:cNvSpPr txBox="1"/>
          <p:nvPr/>
        </p:nvSpPr>
        <p:spPr>
          <a:xfrm>
            <a:off x="8693848" y="5020965"/>
            <a:ext cx="2793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장기 부채 사이클</a:t>
            </a:r>
          </a:p>
        </p:txBody>
      </p:sp>
    </p:spTree>
    <p:extLst>
      <p:ext uri="{BB962C8B-B14F-4D97-AF65-F5344CB8AC3E}">
        <p14:creationId xmlns:p14="http://schemas.microsoft.com/office/powerpoint/2010/main" val="155205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7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향후 계획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53BB42A-CA3E-C693-B077-F578583A2A68}"/>
              </a:ext>
            </a:extLst>
          </p:cNvPr>
          <p:cNvSpPr/>
          <p:nvPr/>
        </p:nvSpPr>
        <p:spPr>
          <a:xfrm>
            <a:off x="6698971" y="1346915"/>
            <a:ext cx="5493029" cy="4785869"/>
          </a:xfrm>
          <a:prstGeom prst="roundRect">
            <a:avLst>
              <a:gd name="adj" fmla="val 27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9ABE4D7-EB7C-C7E7-AD93-8D056229F97F}"/>
              </a:ext>
            </a:extLst>
          </p:cNvPr>
          <p:cNvCxnSpPr>
            <a:cxnSpLocks/>
          </p:cNvCxnSpPr>
          <p:nvPr/>
        </p:nvCxnSpPr>
        <p:spPr>
          <a:xfrm>
            <a:off x="4643175" y="3851182"/>
            <a:ext cx="1452825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래픽 22" descr="고객 리뷰 단색으로 채워진">
            <a:extLst>
              <a:ext uri="{FF2B5EF4-FFF2-40B4-BE49-F238E27FC236}">
                <a16:creationId xmlns:a16="http://schemas.microsoft.com/office/drawing/2014/main" id="{D9B73EB9-4DD4-4203-382C-737152A4D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8439" y="2379371"/>
            <a:ext cx="1202296" cy="1202296"/>
          </a:xfrm>
          <a:prstGeom prst="rect">
            <a:avLst/>
          </a:prstGeom>
        </p:spPr>
      </p:pic>
      <p:pic>
        <p:nvPicPr>
          <p:cNvPr id="2" name="Picture 2" descr="MLOps] MLflow란? - 러닝머신의 Train Data Set">
            <a:extLst>
              <a:ext uri="{FF2B5EF4-FFF2-40B4-BE49-F238E27FC236}">
                <a16:creationId xmlns:a16="http://schemas.microsoft.com/office/drawing/2014/main" id="{4A84A5A2-7D6D-1AF5-46D9-9FF64FA70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81" y="3089838"/>
            <a:ext cx="344805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DA9352-1B2A-1EE9-98FF-83A068136551}"/>
              </a:ext>
            </a:extLst>
          </p:cNvPr>
          <p:cNvSpPr txBox="1"/>
          <p:nvPr/>
        </p:nvSpPr>
        <p:spPr>
          <a:xfrm>
            <a:off x="7426984" y="2197607"/>
            <a:ext cx="4475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/>
              <a:t>Mlflow</a:t>
            </a:r>
            <a:r>
              <a:rPr lang="en-US" altLang="ko-KR" sz="2800" b="1" dirty="0"/>
              <a:t> Tracking - </a:t>
            </a:r>
            <a:r>
              <a:rPr lang="ko-KR" altLang="en-US" sz="2800" b="1" dirty="0"/>
              <a:t>결과 확인</a:t>
            </a:r>
            <a:r>
              <a:rPr lang="en-US" altLang="ko-KR" sz="2800" b="1" dirty="0"/>
              <a:t>  </a:t>
            </a:r>
            <a:endParaRPr lang="ko-KR" alt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3FCF30-A7F9-AF9B-8CAD-540EAC17793D}"/>
              </a:ext>
            </a:extLst>
          </p:cNvPr>
          <p:cNvSpPr txBox="1"/>
          <p:nvPr/>
        </p:nvSpPr>
        <p:spPr>
          <a:xfrm>
            <a:off x="7426984" y="3405291"/>
            <a:ext cx="4334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/>
              <a:t>Mlflow</a:t>
            </a:r>
            <a:r>
              <a:rPr lang="en-US" altLang="ko-KR" sz="2800" b="1" dirty="0"/>
              <a:t> Projects - </a:t>
            </a:r>
            <a:r>
              <a:rPr lang="ko-KR" altLang="en-US" sz="2800" b="1" dirty="0"/>
              <a:t>환경</a:t>
            </a:r>
            <a:r>
              <a:rPr lang="en-US" altLang="ko-KR" sz="2800" b="1" dirty="0"/>
              <a:t>  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40555F-0BF2-1312-BAC7-89D77BD17F1F}"/>
              </a:ext>
            </a:extLst>
          </p:cNvPr>
          <p:cNvSpPr txBox="1"/>
          <p:nvPr/>
        </p:nvSpPr>
        <p:spPr>
          <a:xfrm>
            <a:off x="7426984" y="4469467"/>
            <a:ext cx="44759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/>
              <a:t>Mlflow</a:t>
            </a:r>
            <a:r>
              <a:rPr lang="en-US" altLang="ko-KR" sz="2800" b="1" dirty="0"/>
              <a:t> Models – </a:t>
            </a:r>
            <a:r>
              <a:rPr lang="ko-KR" altLang="en-US" sz="2800" b="1" dirty="0"/>
              <a:t>모델 관리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및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배포</a:t>
            </a:r>
            <a:r>
              <a:rPr lang="en-US" altLang="ko-KR" sz="2800" b="1" dirty="0"/>
              <a:t>  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3380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그래픽, 포스터이(가) 표시된 사진&#10;&#10;자동 생성된 설명">
            <a:extLst>
              <a:ext uri="{FF2B5EF4-FFF2-40B4-BE49-F238E27FC236}">
                <a16:creationId xmlns:a16="http://schemas.microsoft.com/office/drawing/2014/main" id="{1F30EFCE-6676-5936-2E15-75F7EBAB78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D661985-C354-FEF0-4511-F51619C20EB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27B1E0-A31D-D9E3-7FF6-A1FCBAAF597D}"/>
              </a:ext>
            </a:extLst>
          </p:cNvPr>
          <p:cNvGrpSpPr/>
          <p:nvPr/>
        </p:nvGrpSpPr>
        <p:grpSpPr>
          <a:xfrm>
            <a:off x="2600150" y="2777761"/>
            <a:ext cx="6282490" cy="1292662"/>
            <a:chOff x="2736393" y="-680811"/>
            <a:chExt cx="4438076" cy="129266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4F03CB4-ED7C-9AAA-FC89-594C06D0F323}"/>
                </a:ext>
              </a:extLst>
            </p:cNvPr>
            <p:cNvSpPr txBox="1"/>
            <p:nvPr/>
          </p:nvSpPr>
          <p:spPr>
            <a:xfrm>
              <a:off x="4708569" y="-680811"/>
              <a:ext cx="6489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</a:rPr>
                <a:t>Part 8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C6D611-0D22-015E-0AD1-E2398FD98E6E}"/>
                </a:ext>
              </a:extLst>
            </p:cNvPr>
            <p:cNvSpPr txBox="1"/>
            <p:nvPr/>
          </p:nvSpPr>
          <p:spPr>
            <a:xfrm>
              <a:off x="2736393" y="-219146"/>
              <a:ext cx="443807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b="1" dirty="0">
                  <a:solidFill>
                    <a:schemeClr val="bg1"/>
                  </a:solidFill>
                  <a:latin typeface="+mj-ea"/>
                  <a:ea typeface="+mj-ea"/>
                </a:rPr>
                <a:t>이슈 사항 분석 및 해결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853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8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5282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이슈 사항 분석 및 해결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ARIMA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97D15F0-D889-CF0C-5FBC-BF806A595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707" y="1067108"/>
            <a:ext cx="7810141" cy="22375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FC3A42-4175-4614-E336-DA7673C09C28}"/>
              </a:ext>
            </a:extLst>
          </p:cNvPr>
          <p:cNvSpPr txBox="1"/>
          <p:nvPr/>
        </p:nvSpPr>
        <p:spPr>
          <a:xfrm>
            <a:off x="8903242" y="3312768"/>
            <a:ext cx="29045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ARIMA</a:t>
            </a:r>
            <a:r>
              <a:rPr lang="ko-KR" altLang="en-US" sz="2400" dirty="0">
                <a:solidFill>
                  <a:srgbClr val="FF0000"/>
                </a:solidFill>
              </a:rPr>
              <a:t>는 직선형태</a:t>
            </a:r>
            <a:r>
              <a:rPr lang="en-US" altLang="ko-KR" sz="2400" dirty="0">
                <a:solidFill>
                  <a:srgbClr val="FF0000"/>
                </a:solidFill>
              </a:rPr>
              <a:t>?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pic>
        <p:nvPicPr>
          <p:cNvPr id="5" name="그림 4" descr="텍스트, 도표, 그래프, 라인이(가) 표시된 사진&#10;&#10;자동 생성된 설명">
            <a:extLst>
              <a:ext uri="{FF2B5EF4-FFF2-40B4-BE49-F238E27FC236}">
                <a16:creationId xmlns:a16="http://schemas.microsoft.com/office/drawing/2014/main" id="{061BBA92-78B5-ABEF-45AA-B8B07FFFCC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29" y="3761421"/>
            <a:ext cx="7923885" cy="2356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8A029E-DBBF-B04C-6DC7-D6D5C2CB980A}"/>
              </a:ext>
            </a:extLst>
          </p:cNvPr>
          <p:cNvSpPr txBox="1"/>
          <p:nvPr/>
        </p:nvSpPr>
        <p:spPr>
          <a:xfrm>
            <a:off x="3981999" y="3228945"/>
            <a:ext cx="1788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금리 사이클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6F1FE5-B838-EBB4-9C4F-2821350A82C0}"/>
              </a:ext>
            </a:extLst>
          </p:cNvPr>
          <p:cNvSpPr txBox="1"/>
          <p:nvPr/>
        </p:nvSpPr>
        <p:spPr>
          <a:xfrm>
            <a:off x="3809877" y="6249917"/>
            <a:ext cx="2793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장기 부채 사이클</a:t>
            </a:r>
          </a:p>
        </p:txBody>
      </p:sp>
    </p:spTree>
    <p:extLst>
      <p:ext uri="{BB962C8B-B14F-4D97-AF65-F5344CB8AC3E}">
        <p14:creationId xmlns:p14="http://schemas.microsoft.com/office/powerpoint/2010/main" val="104364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8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5282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이슈 사항 분석 및 해결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ARIMA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715AB0C-1896-F0EC-A9DB-57D9021045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706"/>
          <a:stretch/>
        </p:blipFill>
        <p:spPr>
          <a:xfrm>
            <a:off x="5197289" y="3411717"/>
            <a:ext cx="6615281" cy="320641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C8570B6-2C93-176A-E3C5-6309F9878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22" y="3483953"/>
            <a:ext cx="3794537" cy="320641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DBE2053-DF7E-5D6A-C268-02976E6A0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236" y="1082441"/>
            <a:ext cx="8699440" cy="2346559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23F665D-3A71-6DA2-05EA-0668D9F54A83}"/>
              </a:ext>
            </a:extLst>
          </p:cNvPr>
          <p:cNvCxnSpPr>
            <a:cxnSpLocks/>
          </p:cNvCxnSpPr>
          <p:nvPr/>
        </p:nvCxnSpPr>
        <p:spPr>
          <a:xfrm>
            <a:off x="2558303" y="1177353"/>
            <a:ext cx="0" cy="203454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58D72D9-C03A-0024-1831-4BF6C32F050E}"/>
              </a:ext>
            </a:extLst>
          </p:cNvPr>
          <p:cNvCxnSpPr>
            <a:cxnSpLocks/>
          </p:cNvCxnSpPr>
          <p:nvPr/>
        </p:nvCxnSpPr>
        <p:spPr>
          <a:xfrm>
            <a:off x="3735593" y="1177353"/>
            <a:ext cx="0" cy="203454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D221B6E-6719-234A-803C-F160CCA957FD}"/>
              </a:ext>
            </a:extLst>
          </p:cNvPr>
          <p:cNvCxnSpPr>
            <a:cxnSpLocks/>
          </p:cNvCxnSpPr>
          <p:nvPr/>
        </p:nvCxnSpPr>
        <p:spPr>
          <a:xfrm>
            <a:off x="1266713" y="1177353"/>
            <a:ext cx="0" cy="203454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85599AC-3646-A362-4460-861849F850D3}"/>
              </a:ext>
            </a:extLst>
          </p:cNvPr>
          <p:cNvCxnSpPr>
            <a:cxnSpLocks/>
          </p:cNvCxnSpPr>
          <p:nvPr/>
        </p:nvCxnSpPr>
        <p:spPr>
          <a:xfrm>
            <a:off x="4947173" y="1177353"/>
            <a:ext cx="0" cy="203454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F5DEC39-431F-471A-C842-7B396CBCE74F}"/>
              </a:ext>
            </a:extLst>
          </p:cNvPr>
          <p:cNvCxnSpPr>
            <a:cxnSpLocks/>
          </p:cNvCxnSpPr>
          <p:nvPr/>
        </p:nvCxnSpPr>
        <p:spPr>
          <a:xfrm>
            <a:off x="6181613" y="1177353"/>
            <a:ext cx="0" cy="203454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4D74A58-8AE6-01B9-AE6C-953E386ECA16}"/>
              </a:ext>
            </a:extLst>
          </p:cNvPr>
          <p:cNvCxnSpPr>
            <a:cxnSpLocks/>
          </p:cNvCxnSpPr>
          <p:nvPr/>
        </p:nvCxnSpPr>
        <p:spPr>
          <a:xfrm>
            <a:off x="7553213" y="1177353"/>
            <a:ext cx="0" cy="203454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E52FBF8-144B-552F-416A-DB1BC541E79C}"/>
              </a:ext>
            </a:extLst>
          </p:cNvPr>
          <p:cNvCxnSpPr>
            <a:cxnSpLocks/>
          </p:cNvCxnSpPr>
          <p:nvPr/>
        </p:nvCxnSpPr>
        <p:spPr>
          <a:xfrm>
            <a:off x="8833373" y="1177353"/>
            <a:ext cx="0" cy="203454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F66246D-8D0E-340F-D22D-2B6D9B9F7056}"/>
              </a:ext>
            </a:extLst>
          </p:cNvPr>
          <p:cNvSpPr txBox="1"/>
          <p:nvPr/>
        </p:nvSpPr>
        <p:spPr>
          <a:xfrm>
            <a:off x="8988678" y="1177353"/>
            <a:ext cx="2027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주기성이 있다</a:t>
            </a:r>
            <a:endParaRPr lang="en-US" altLang="ko-KR" dirty="0"/>
          </a:p>
          <a:p>
            <a:r>
              <a:rPr lang="en-US" altLang="ko-KR" dirty="0"/>
              <a:t> = </a:t>
            </a:r>
            <a:r>
              <a:rPr lang="ko-KR" altLang="en-US" b="1" dirty="0"/>
              <a:t>계절성이 있다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B633F8-434C-3B1E-007C-B3D76DCA6735}"/>
              </a:ext>
            </a:extLst>
          </p:cNvPr>
          <p:cNvSpPr txBox="1"/>
          <p:nvPr/>
        </p:nvSpPr>
        <p:spPr>
          <a:xfrm>
            <a:off x="4303059" y="6321034"/>
            <a:ext cx="1108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ChatGPT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8BFB36-85E9-5CE0-BA0B-137BFAE62C13}"/>
              </a:ext>
            </a:extLst>
          </p:cNvPr>
          <p:cNvSpPr txBox="1"/>
          <p:nvPr/>
        </p:nvSpPr>
        <p:spPr>
          <a:xfrm>
            <a:off x="10564683" y="6136368"/>
            <a:ext cx="1237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otexts.com </a:t>
            </a:r>
            <a:endParaRPr lang="ko-KR" altLang="en-US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ECE1909-6B5B-1A1A-A2E9-6F385E4EFE48}"/>
              </a:ext>
            </a:extLst>
          </p:cNvPr>
          <p:cNvCxnSpPr/>
          <p:nvPr/>
        </p:nvCxnSpPr>
        <p:spPr>
          <a:xfrm>
            <a:off x="540794" y="3657600"/>
            <a:ext cx="367620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A325108-CD3A-7C63-86AD-727AB29EB1B9}"/>
              </a:ext>
            </a:extLst>
          </p:cNvPr>
          <p:cNvCxnSpPr>
            <a:cxnSpLocks/>
          </p:cNvCxnSpPr>
          <p:nvPr/>
        </p:nvCxnSpPr>
        <p:spPr>
          <a:xfrm>
            <a:off x="540794" y="3820758"/>
            <a:ext cx="1556947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7A6AC51-9173-DCE3-30E4-CCE936831162}"/>
              </a:ext>
            </a:extLst>
          </p:cNvPr>
          <p:cNvSpPr txBox="1"/>
          <p:nvPr/>
        </p:nvSpPr>
        <p:spPr>
          <a:xfrm>
            <a:off x="5497286" y="5442857"/>
            <a:ext cx="5056640" cy="11643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574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8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8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5282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이슈 사항 분석 및 해결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ARIMA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DCAE25-C6EB-46A1-C6D2-F8396A237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191408"/>
            <a:ext cx="6591870" cy="43487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3AFC-535A-749D-CEAF-501112EC5FFA}"/>
              </a:ext>
            </a:extLst>
          </p:cNvPr>
          <p:cNvSpPr txBox="1"/>
          <p:nvPr/>
        </p:nvSpPr>
        <p:spPr>
          <a:xfrm>
            <a:off x="1465792" y="5618573"/>
            <a:ext cx="465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MLflow</a:t>
            </a:r>
            <a:r>
              <a:rPr lang="en-US" altLang="ko-KR" dirty="0"/>
              <a:t> </a:t>
            </a:r>
            <a:r>
              <a:rPr lang="ko-KR" altLang="en-US" dirty="0"/>
              <a:t>를 통한 </a:t>
            </a:r>
            <a:r>
              <a:rPr lang="en-US" altLang="ko-KR" dirty="0"/>
              <a:t>ARIMA</a:t>
            </a:r>
            <a:r>
              <a:rPr lang="ko-KR" altLang="en-US" dirty="0"/>
              <a:t> 분석</a:t>
            </a:r>
            <a:r>
              <a:rPr lang="en-US" altLang="ko-KR" dirty="0"/>
              <a:t>(2013~2023 </a:t>
            </a:r>
            <a:r>
              <a:rPr lang="ko-KR" altLang="en-US" dirty="0"/>
              <a:t>예측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C94D53-7151-7E6A-1043-D24C66BA7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371" y="398233"/>
            <a:ext cx="3952088" cy="15300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5E5F2D-8F3C-C955-FCD1-6259D1D0AF5B}"/>
              </a:ext>
            </a:extLst>
          </p:cNvPr>
          <p:cNvSpPr txBox="1"/>
          <p:nvPr/>
        </p:nvSpPr>
        <p:spPr>
          <a:xfrm>
            <a:off x="8196942" y="1946855"/>
            <a:ext cx="2873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D = 0, </a:t>
            </a:r>
            <a:r>
              <a:rPr lang="ko-KR" altLang="en-US" sz="1200" dirty="0"/>
              <a:t>데이터의 평균에 가까워지는 직선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3EFBDCD-6D6E-6FF7-EB96-C9FF925E7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6839" y="2275112"/>
            <a:ext cx="3923369" cy="17837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E865C39-5B7E-1E64-BAA0-42BA1A468786}"/>
              </a:ext>
            </a:extLst>
          </p:cNvPr>
          <p:cNvSpPr txBox="1"/>
          <p:nvPr/>
        </p:nvSpPr>
        <p:spPr>
          <a:xfrm>
            <a:off x="8596379" y="4004460"/>
            <a:ext cx="2873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D = 1, </a:t>
            </a:r>
            <a:r>
              <a:rPr lang="ko-KR" altLang="en-US" sz="1200" dirty="0"/>
              <a:t>예측 값이 직선의 형태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D805310-2D83-51C9-F63A-D03A5E2F11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8105" y="4350675"/>
            <a:ext cx="3894620" cy="174084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445281D-7BFF-34E5-BA5F-0599D604CD80}"/>
              </a:ext>
            </a:extLst>
          </p:cNvPr>
          <p:cNvSpPr txBox="1"/>
          <p:nvPr/>
        </p:nvSpPr>
        <p:spPr>
          <a:xfrm>
            <a:off x="8596379" y="6091524"/>
            <a:ext cx="2873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D = 2, </a:t>
            </a:r>
            <a:r>
              <a:rPr lang="ko-KR" altLang="en-US" sz="1200" dirty="0"/>
              <a:t>예측 값이 </a:t>
            </a:r>
            <a:r>
              <a:rPr lang="en-US" altLang="ko-KR" sz="1200" dirty="0"/>
              <a:t>2</a:t>
            </a:r>
            <a:r>
              <a:rPr lang="ko-KR" altLang="en-US" sz="1200" dirty="0"/>
              <a:t>차곡선의 형태</a:t>
            </a:r>
          </a:p>
        </p:txBody>
      </p:sp>
    </p:spTree>
    <p:extLst>
      <p:ext uri="{BB962C8B-B14F-4D97-AF65-F5344CB8AC3E}">
        <p14:creationId xmlns:p14="http://schemas.microsoft.com/office/powerpoint/2010/main" val="413636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8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8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5695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이슈 사항 분석 및 해결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SARIMAX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7B84B7-63BA-8272-1F2A-2246FE499C14}"/>
              </a:ext>
            </a:extLst>
          </p:cNvPr>
          <p:cNvSpPr txBox="1"/>
          <p:nvPr/>
        </p:nvSpPr>
        <p:spPr>
          <a:xfrm>
            <a:off x="775123" y="4027357"/>
            <a:ext cx="4396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ARIMA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계절성</a:t>
            </a:r>
            <a:r>
              <a:rPr lang="en-US" altLang="ko-KR" dirty="0"/>
              <a:t>(</a:t>
            </a:r>
            <a:r>
              <a:rPr lang="ko-KR" altLang="en-US" dirty="0"/>
              <a:t>주기</a:t>
            </a:r>
            <a:r>
              <a:rPr lang="en-US" altLang="ko-KR" dirty="0"/>
              <a:t>) = </a:t>
            </a:r>
            <a:r>
              <a:rPr lang="en-US" altLang="ko-KR" b="1" dirty="0"/>
              <a:t>SARIMAX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C89C2-5E6D-414C-C6DD-0DBFADD94640}"/>
              </a:ext>
            </a:extLst>
          </p:cNvPr>
          <p:cNvSpPr txBox="1"/>
          <p:nvPr/>
        </p:nvSpPr>
        <p:spPr>
          <a:xfrm>
            <a:off x="775125" y="4494698"/>
            <a:ext cx="4523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이전 주기성을 반영 </a:t>
            </a:r>
            <a:r>
              <a:rPr lang="en-US" altLang="ko-KR" dirty="0"/>
              <a:t>= </a:t>
            </a:r>
            <a:r>
              <a:rPr lang="ko-KR" altLang="en-US" dirty="0"/>
              <a:t>앞의 패턴을 따라함</a:t>
            </a:r>
            <a:endParaRPr lang="en-US" altLang="ko-KR" dirty="0"/>
          </a:p>
          <a:p>
            <a:r>
              <a:rPr lang="en-US" altLang="ko-KR" dirty="0"/>
              <a:t>=&gt; But, </a:t>
            </a:r>
            <a:r>
              <a:rPr lang="ko-KR" altLang="en-US" dirty="0"/>
              <a:t>파라미터와</a:t>
            </a:r>
            <a:r>
              <a:rPr lang="en-US" altLang="ko-KR" dirty="0"/>
              <a:t> </a:t>
            </a:r>
            <a:r>
              <a:rPr lang="ko-KR" altLang="en-US" dirty="0"/>
              <a:t>주기 설정으로 조정가능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8CDEBD1-2594-D281-2F29-F74A2926E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749" y="1627414"/>
            <a:ext cx="5633996" cy="36031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288DBF-C7F3-5098-C01E-9F8C03940F94}"/>
              </a:ext>
            </a:extLst>
          </p:cNvPr>
          <p:cNvSpPr txBox="1"/>
          <p:nvPr/>
        </p:nvSpPr>
        <p:spPr>
          <a:xfrm>
            <a:off x="6302829" y="5379264"/>
            <a:ext cx="4746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MLflow</a:t>
            </a:r>
            <a:r>
              <a:rPr lang="en-US" altLang="ko-KR" dirty="0"/>
              <a:t> </a:t>
            </a:r>
            <a:r>
              <a:rPr lang="ko-KR" altLang="en-US" dirty="0"/>
              <a:t>를 통한 </a:t>
            </a:r>
            <a:r>
              <a:rPr lang="en-US" altLang="ko-KR" dirty="0"/>
              <a:t>SARIMAX</a:t>
            </a:r>
            <a:r>
              <a:rPr lang="ko-KR" altLang="en-US" dirty="0"/>
              <a:t> 분석</a:t>
            </a:r>
            <a:r>
              <a:rPr lang="en-US" altLang="ko-KR" dirty="0"/>
              <a:t>(2013~2023 </a:t>
            </a:r>
            <a:r>
              <a:rPr lang="ko-KR" altLang="en-US" dirty="0"/>
              <a:t>예측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DA6BF7-7DCD-8055-559B-0D3E74A3E23E}"/>
              </a:ext>
            </a:extLst>
          </p:cNvPr>
          <p:cNvSpPr txBox="1"/>
          <p:nvPr/>
        </p:nvSpPr>
        <p:spPr>
          <a:xfrm>
            <a:off x="1173296" y="2249993"/>
            <a:ext cx="39978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SARIMA</a:t>
            </a:r>
            <a:r>
              <a:rPr lang="ko-KR" altLang="en-US" sz="2400" dirty="0">
                <a:solidFill>
                  <a:srgbClr val="FF0000"/>
                </a:solidFill>
              </a:rPr>
              <a:t>는 설정한 주기 </a:t>
            </a:r>
            <a:endParaRPr lang="en-US" altLang="ko-KR" sz="2400" dirty="0">
              <a:solidFill>
                <a:srgbClr val="FF0000"/>
              </a:solidFill>
            </a:endParaRPr>
          </a:p>
          <a:p>
            <a:r>
              <a:rPr lang="ko-KR" altLang="en-US" sz="2400" dirty="0">
                <a:solidFill>
                  <a:srgbClr val="FF0000"/>
                </a:solidFill>
              </a:rPr>
              <a:t>추세를</a:t>
            </a:r>
            <a:r>
              <a:rPr lang="en-US" altLang="ko-KR" sz="2400" dirty="0">
                <a:solidFill>
                  <a:srgbClr val="FF0000"/>
                </a:solidFill>
              </a:rPr>
              <a:t> </a:t>
            </a:r>
            <a:r>
              <a:rPr lang="ko-KR" altLang="en-US" sz="2400" dirty="0">
                <a:solidFill>
                  <a:srgbClr val="FF0000"/>
                </a:solidFill>
              </a:rPr>
              <a:t>그대로 </a:t>
            </a:r>
            <a:r>
              <a:rPr lang="en-US" altLang="ko-KR" sz="2400" dirty="0">
                <a:solidFill>
                  <a:srgbClr val="FF0000"/>
                </a:solidFill>
              </a:rPr>
              <a:t>copy?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BB819B51-E00C-A9BB-135D-D26E41790D16}"/>
              </a:ext>
            </a:extLst>
          </p:cNvPr>
          <p:cNvSpPr/>
          <p:nvPr/>
        </p:nvSpPr>
        <p:spPr>
          <a:xfrm>
            <a:off x="2450631" y="3369506"/>
            <a:ext cx="522514" cy="36933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78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F97CC5A-8C2F-A170-2645-0BFD0E9E26D8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CB95D7-CFAF-2E43-2226-7156B7790C8C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6AE0F1-5788-57B2-0042-A1A22D77CD1D}"/>
              </a:ext>
            </a:extLst>
          </p:cNvPr>
          <p:cNvSpPr txBox="1"/>
          <p:nvPr/>
        </p:nvSpPr>
        <p:spPr>
          <a:xfrm>
            <a:off x="1763806" y="436175"/>
            <a:ext cx="2319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배경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58832B-2812-5B73-804B-8440A598C408}"/>
              </a:ext>
            </a:extLst>
          </p:cNvPr>
          <p:cNvSpPr/>
          <p:nvPr/>
        </p:nvSpPr>
        <p:spPr>
          <a:xfrm>
            <a:off x="9881118" y="6456784"/>
            <a:ext cx="2310882" cy="401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781CAB-FD3D-4945-958D-2C81A6991BED}"/>
              </a:ext>
            </a:extLst>
          </p:cNvPr>
          <p:cNvSpPr/>
          <p:nvPr/>
        </p:nvSpPr>
        <p:spPr>
          <a:xfrm>
            <a:off x="10033518" y="6609184"/>
            <a:ext cx="2310882" cy="401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E89FC2-50D1-9339-B7EF-B7C2DCC5E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390" y="1488924"/>
            <a:ext cx="4577309" cy="2849349"/>
          </a:xfrm>
          <a:prstGeom prst="rect">
            <a:avLst/>
          </a:prstGeom>
        </p:spPr>
      </p:pic>
      <p:pic>
        <p:nvPicPr>
          <p:cNvPr id="1026" name="Picture 2" descr="Principles for Dealing with the Changing World Order | Dalio, Ray - 모바일교보문고">
            <a:extLst>
              <a:ext uri="{FF2B5EF4-FFF2-40B4-BE49-F238E27FC236}">
                <a16:creationId xmlns:a16="http://schemas.microsoft.com/office/drawing/2014/main" id="{BC44FD01-4F70-D8D5-E2C5-7529B8D9C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268" y="1157454"/>
            <a:ext cx="3480435" cy="528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6878E3-7EC6-2709-DB2F-6469A467DBBB}"/>
              </a:ext>
            </a:extLst>
          </p:cNvPr>
          <p:cNvSpPr txBox="1"/>
          <p:nvPr/>
        </p:nvSpPr>
        <p:spPr>
          <a:xfrm>
            <a:off x="5696636" y="4907411"/>
            <a:ext cx="53399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경기 순환의 예로는 섹터 순환 이론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은행 대출</a:t>
            </a:r>
            <a:r>
              <a:rPr lang="en-US" altLang="ko-KR" dirty="0"/>
              <a:t>, </a:t>
            </a:r>
            <a:r>
              <a:rPr lang="ko-KR" altLang="en-US" dirty="0"/>
              <a:t>이자율</a:t>
            </a:r>
            <a:r>
              <a:rPr lang="en-US" altLang="ko-KR" dirty="0"/>
              <a:t>, </a:t>
            </a:r>
            <a:r>
              <a:rPr lang="ko-KR" altLang="en-US" dirty="0"/>
              <a:t>물가 등의 시계열 자료를 분석한 </a:t>
            </a:r>
            <a:endParaRPr lang="en-US" altLang="ko-KR" dirty="0"/>
          </a:p>
          <a:p>
            <a:r>
              <a:rPr lang="ko-KR" altLang="en-US" dirty="0"/>
              <a:t>평균 </a:t>
            </a:r>
            <a:r>
              <a:rPr lang="en-US" altLang="ko-KR" dirty="0"/>
              <a:t>10</a:t>
            </a:r>
            <a:r>
              <a:rPr lang="ko-KR" altLang="en-US" dirty="0"/>
              <a:t>년 주기의 </a:t>
            </a:r>
            <a:r>
              <a:rPr lang="en-US" altLang="ko-KR" dirty="0" err="1"/>
              <a:t>Jugler</a:t>
            </a:r>
            <a:r>
              <a:rPr lang="en-US" altLang="ko-KR" dirty="0"/>
              <a:t> Cycle 1860 </a:t>
            </a:r>
            <a:r>
              <a:rPr lang="ko-KR" altLang="en-US" dirty="0"/>
              <a:t>등</a:t>
            </a:r>
          </a:p>
        </p:txBody>
      </p:sp>
    </p:spTree>
    <p:extLst>
      <p:ext uri="{BB962C8B-B14F-4D97-AF65-F5344CB8AC3E}">
        <p14:creationId xmlns:p14="http://schemas.microsoft.com/office/powerpoint/2010/main" val="30666290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F6277D76-7C05-8E91-B95E-9C515F841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7C7B6C-6044-A945-4AFA-73193EEEBA83}"/>
              </a:ext>
            </a:extLst>
          </p:cNvPr>
          <p:cNvSpPr txBox="1"/>
          <p:nvPr/>
        </p:nvSpPr>
        <p:spPr>
          <a:xfrm>
            <a:off x="8771467" y="0"/>
            <a:ext cx="891822" cy="685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6E0FFB2-0B76-603B-096C-2951D6C49C1C}"/>
              </a:ext>
            </a:extLst>
          </p:cNvPr>
          <p:cNvSpPr/>
          <p:nvPr/>
        </p:nvSpPr>
        <p:spPr>
          <a:xfrm>
            <a:off x="6242756" y="101600"/>
            <a:ext cx="2483556" cy="4176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2. MAPE</a:t>
            </a:r>
            <a:r>
              <a:rPr lang="ko-KR" altLang="en-US" dirty="0"/>
              <a:t> 오름차순 정렬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D4A2784-699D-EBEB-852F-3D8187F59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744" y="700617"/>
            <a:ext cx="3042355" cy="260773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0D13C5-F944-8CB3-3F3B-0416ABDC15EA}"/>
              </a:ext>
            </a:extLst>
          </p:cNvPr>
          <p:cNvSpPr/>
          <p:nvPr/>
        </p:nvSpPr>
        <p:spPr>
          <a:xfrm>
            <a:off x="995537" y="3429000"/>
            <a:ext cx="3949701" cy="4176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1. </a:t>
            </a:r>
            <a:r>
              <a:rPr lang="ko-KR" altLang="en-US" dirty="0"/>
              <a:t>파라미터 모든 조합에 대해 모델링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852B154-9191-5163-4734-DAC702569762}"/>
              </a:ext>
            </a:extLst>
          </p:cNvPr>
          <p:cNvSpPr/>
          <p:nvPr/>
        </p:nvSpPr>
        <p:spPr>
          <a:xfrm>
            <a:off x="1365955" y="579966"/>
            <a:ext cx="1715911" cy="7563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14DFD0B-FB97-D8B2-D50A-CCA6E1E28FC1}"/>
              </a:ext>
            </a:extLst>
          </p:cNvPr>
          <p:cNvSpPr/>
          <p:nvPr/>
        </p:nvSpPr>
        <p:spPr>
          <a:xfrm>
            <a:off x="1230490" y="81139"/>
            <a:ext cx="1648177" cy="4176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3*3*3(27)</a:t>
            </a:r>
            <a:r>
              <a:rPr lang="ko-KR" altLang="en-US" dirty="0"/>
              <a:t>조합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0D5C83C-785C-EB5A-BA17-26E363E5058A}"/>
              </a:ext>
            </a:extLst>
          </p:cNvPr>
          <p:cNvSpPr/>
          <p:nvPr/>
        </p:nvSpPr>
        <p:spPr>
          <a:xfrm>
            <a:off x="4109153" y="3059289"/>
            <a:ext cx="385235" cy="24906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C19E79F-EBB8-9D86-4FD9-37B4ED588D87}"/>
              </a:ext>
            </a:extLst>
          </p:cNvPr>
          <p:cNvSpPr/>
          <p:nvPr/>
        </p:nvSpPr>
        <p:spPr>
          <a:xfrm>
            <a:off x="4357511" y="2720622"/>
            <a:ext cx="1027289" cy="30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주기</a:t>
            </a:r>
            <a:r>
              <a:rPr lang="en-US" altLang="ko-KR" sz="1400" dirty="0"/>
              <a:t>=72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3D7116-D7A5-E77A-B35E-4CA74E81ED38}"/>
              </a:ext>
            </a:extLst>
          </p:cNvPr>
          <p:cNvSpPr txBox="1"/>
          <p:nvPr/>
        </p:nvSpPr>
        <p:spPr>
          <a:xfrm>
            <a:off x="9663289" y="1"/>
            <a:ext cx="2449689" cy="4988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CE5B78-8B8E-51CC-33D6-ADC80BD15E6C}"/>
              </a:ext>
            </a:extLst>
          </p:cNvPr>
          <p:cNvSpPr/>
          <p:nvPr/>
        </p:nvSpPr>
        <p:spPr>
          <a:xfrm>
            <a:off x="9937346" y="559001"/>
            <a:ext cx="1980596" cy="4176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최적의 파라미터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8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8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8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5695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이슈 사항 분석 및 해결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SARIMAX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797E0F-31E1-6086-9B19-8B2B1B345C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05"/>
          <a:stretch/>
        </p:blipFill>
        <p:spPr>
          <a:xfrm>
            <a:off x="1663065" y="831590"/>
            <a:ext cx="8750074" cy="39036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6B41AD-473B-ED41-AF90-A67C1D28AF32}"/>
              </a:ext>
            </a:extLst>
          </p:cNvPr>
          <p:cNvSpPr txBox="1"/>
          <p:nvPr/>
        </p:nvSpPr>
        <p:spPr>
          <a:xfrm>
            <a:off x="3929744" y="4774135"/>
            <a:ext cx="4746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MLflow</a:t>
            </a:r>
            <a:r>
              <a:rPr lang="en-US" altLang="ko-KR" dirty="0"/>
              <a:t> </a:t>
            </a:r>
            <a:r>
              <a:rPr lang="ko-KR" altLang="en-US" dirty="0"/>
              <a:t>를 통한 </a:t>
            </a:r>
            <a:r>
              <a:rPr lang="en-US" altLang="ko-KR" dirty="0"/>
              <a:t>SARIMAX</a:t>
            </a:r>
            <a:r>
              <a:rPr lang="ko-KR" altLang="en-US" dirty="0"/>
              <a:t> 분석</a:t>
            </a:r>
            <a:r>
              <a:rPr lang="en-US" altLang="ko-KR" dirty="0"/>
              <a:t>(2013~2023 </a:t>
            </a:r>
            <a:r>
              <a:rPr lang="ko-KR" altLang="en-US" dirty="0"/>
              <a:t>예측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57CDF6-4C6D-2B91-D74A-06C63CDCF602}"/>
              </a:ext>
            </a:extLst>
          </p:cNvPr>
          <p:cNvSpPr txBox="1"/>
          <p:nvPr/>
        </p:nvSpPr>
        <p:spPr>
          <a:xfrm>
            <a:off x="1481667" y="5580096"/>
            <a:ext cx="9873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=&gt; </a:t>
            </a:r>
            <a:r>
              <a:rPr lang="ko-KR" altLang="en-US" sz="2400" b="1" dirty="0"/>
              <a:t>앞의 주기성을 가져오지만 파라미터 조절로 최적의 값을 찾아낸 모습</a:t>
            </a:r>
          </a:p>
        </p:txBody>
      </p:sp>
    </p:spTree>
    <p:extLst>
      <p:ext uri="{BB962C8B-B14F-4D97-AF65-F5344CB8AC3E}">
        <p14:creationId xmlns:p14="http://schemas.microsoft.com/office/powerpoint/2010/main" val="308786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8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8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5695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이슈 사항 분석 및 해결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SARIMAX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02619D-3D4A-7ACD-F325-433915B3C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30" y="2212229"/>
            <a:ext cx="5263243" cy="24335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A4DCBB-0D20-3161-DE02-28D5803A7877}"/>
              </a:ext>
            </a:extLst>
          </p:cNvPr>
          <p:cNvSpPr txBox="1"/>
          <p:nvPr/>
        </p:nvSpPr>
        <p:spPr>
          <a:xfrm>
            <a:off x="4044934" y="1550823"/>
            <a:ext cx="4102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같은 방법으로 부채 사이클 예측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ED477A7-6C86-95EB-5D18-89BF3F496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2212229"/>
            <a:ext cx="5542471" cy="23271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B3007D-93A6-4B5D-34D7-4410DFC59A01}"/>
              </a:ext>
            </a:extLst>
          </p:cNvPr>
          <p:cNvSpPr txBox="1"/>
          <p:nvPr/>
        </p:nvSpPr>
        <p:spPr>
          <a:xfrm>
            <a:off x="6836231" y="4666525"/>
            <a:ext cx="466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근 </a:t>
            </a:r>
            <a:r>
              <a:rPr lang="en-US" altLang="ko-KR" dirty="0"/>
              <a:t>75</a:t>
            </a:r>
            <a:r>
              <a:rPr lang="ko-KR" altLang="en-US" dirty="0"/>
              <a:t>년 예측 </a:t>
            </a:r>
            <a:r>
              <a:rPr lang="en-US" altLang="ko-KR" dirty="0"/>
              <a:t>+ </a:t>
            </a:r>
            <a:r>
              <a:rPr lang="ko-KR" altLang="en-US" dirty="0"/>
              <a:t>향후 </a:t>
            </a:r>
            <a:r>
              <a:rPr lang="en-US" altLang="ko-KR" dirty="0"/>
              <a:t>75</a:t>
            </a:r>
            <a:r>
              <a:rPr lang="ko-KR" altLang="en-US" dirty="0"/>
              <a:t>년 예측</a:t>
            </a:r>
            <a:r>
              <a:rPr lang="en-US" altLang="ko-KR" dirty="0"/>
              <a:t>(1948~2098)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8A1E14-A1C0-3E2E-C8EE-D5C50CE71A16}"/>
              </a:ext>
            </a:extLst>
          </p:cNvPr>
          <p:cNvSpPr txBox="1"/>
          <p:nvPr/>
        </p:nvSpPr>
        <p:spPr>
          <a:xfrm>
            <a:off x="2266013" y="4666525"/>
            <a:ext cx="38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근 </a:t>
            </a:r>
            <a:r>
              <a:rPr lang="en-US" altLang="ko-KR" dirty="0"/>
              <a:t>75</a:t>
            </a:r>
            <a:r>
              <a:rPr lang="ko-KR" altLang="en-US" dirty="0"/>
              <a:t>년 예측</a:t>
            </a:r>
            <a:r>
              <a:rPr lang="en-US" altLang="ko-KR" dirty="0"/>
              <a:t>(1948~2023)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25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텍스트, 노트북이(가) 표시된 사진&#10;&#10;자동 생성된 설명">
            <a:extLst>
              <a:ext uri="{FF2B5EF4-FFF2-40B4-BE49-F238E27FC236}">
                <a16:creationId xmlns:a16="http://schemas.microsoft.com/office/drawing/2014/main" id="{497AF256-AFB9-657A-1508-0DB1A79CF8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B2ECBA-9841-FDD0-F19A-39929D433254}"/>
              </a:ext>
            </a:extLst>
          </p:cNvPr>
          <p:cNvSpPr txBox="1"/>
          <p:nvPr/>
        </p:nvSpPr>
        <p:spPr>
          <a:xfrm>
            <a:off x="602164" y="1356731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/>
              <a:t>감사합니다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557FA4F-1996-1746-BB89-A3FB7F84960D}"/>
              </a:ext>
            </a:extLst>
          </p:cNvPr>
          <p:cNvCxnSpPr/>
          <p:nvPr/>
        </p:nvCxnSpPr>
        <p:spPr>
          <a:xfrm>
            <a:off x="669070" y="1244478"/>
            <a:ext cx="1014761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89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텍스트, 노트북이(가) 표시된 사진&#10;&#10;자동 생성된 설명">
            <a:extLst>
              <a:ext uri="{FF2B5EF4-FFF2-40B4-BE49-F238E27FC236}">
                <a16:creationId xmlns:a16="http://schemas.microsoft.com/office/drawing/2014/main" id="{497AF256-AFB9-657A-1508-0DB1A79CF8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D9D6E2-DD50-58BE-91E8-108BAC31359B}"/>
              </a:ext>
            </a:extLst>
          </p:cNvPr>
          <p:cNvSpPr txBox="1"/>
          <p:nvPr/>
        </p:nvSpPr>
        <p:spPr>
          <a:xfrm>
            <a:off x="602165" y="83634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Question</a:t>
            </a:r>
            <a:endParaRPr lang="ko-KR" altLang="en-US" sz="1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B2ECBA-9841-FDD0-F19A-39929D433254}"/>
              </a:ext>
            </a:extLst>
          </p:cNvPr>
          <p:cNvSpPr txBox="1"/>
          <p:nvPr/>
        </p:nvSpPr>
        <p:spPr>
          <a:xfrm>
            <a:off x="602164" y="1356731"/>
            <a:ext cx="101216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/>
              <a:t>사이클이 나타나는 원인은 무엇일까</a:t>
            </a:r>
            <a:r>
              <a:rPr lang="en-US" altLang="ko-KR" sz="4800" b="1" dirty="0"/>
              <a:t>?</a:t>
            </a:r>
            <a:endParaRPr lang="ko-KR" altLang="en-US" sz="4800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557FA4F-1996-1746-BB89-A3FB7F84960D}"/>
              </a:ext>
            </a:extLst>
          </p:cNvPr>
          <p:cNvCxnSpPr/>
          <p:nvPr/>
        </p:nvCxnSpPr>
        <p:spPr>
          <a:xfrm>
            <a:off x="669070" y="1244478"/>
            <a:ext cx="1014761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74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텍스트, 노트북이(가) 표시된 사진&#10;&#10;자동 생성된 설명">
            <a:extLst>
              <a:ext uri="{FF2B5EF4-FFF2-40B4-BE49-F238E27FC236}">
                <a16:creationId xmlns:a16="http://schemas.microsoft.com/office/drawing/2014/main" id="{497AF256-AFB9-657A-1508-0DB1A79CF8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D9D6E2-DD50-58BE-91E8-108BAC31359B}"/>
              </a:ext>
            </a:extLst>
          </p:cNvPr>
          <p:cNvSpPr txBox="1"/>
          <p:nvPr/>
        </p:nvSpPr>
        <p:spPr>
          <a:xfrm>
            <a:off x="602165" y="83634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Question</a:t>
            </a:r>
            <a:endParaRPr lang="ko-KR" altLang="en-US" sz="1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B2ECBA-9841-FDD0-F19A-39929D433254}"/>
              </a:ext>
            </a:extLst>
          </p:cNvPr>
          <p:cNvSpPr txBox="1"/>
          <p:nvPr/>
        </p:nvSpPr>
        <p:spPr>
          <a:xfrm>
            <a:off x="602164" y="1356731"/>
            <a:ext cx="101216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/>
              <a:t>사이클이 나타나는 원인은 무엇일까</a:t>
            </a:r>
            <a:r>
              <a:rPr lang="en-US" altLang="ko-KR" sz="4800" b="1" dirty="0"/>
              <a:t>?</a:t>
            </a:r>
            <a:endParaRPr lang="ko-KR" altLang="en-US" sz="4800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557FA4F-1996-1746-BB89-A3FB7F84960D}"/>
              </a:ext>
            </a:extLst>
          </p:cNvPr>
          <p:cNvCxnSpPr/>
          <p:nvPr/>
        </p:nvCxnSpPr>
        <p:spPr>
          <a:xfrm>
            <a:off x="669070" y="1244478"/>
            <a:ext cx="1014761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A8889AEC-EC6A-73EE-254E-80BD5F133B5C}"/>
              </a:ext>
            </a:extLst>
          </p:cNvPr>
          <p:cNvSpPr/>
          <p:nvPr/>
        </p:nvSpPr>
        <p:spPr>
          <a:xfrm>
            <a:off x="0" y="0"/>
            <a:ext cx="12192000" cy="6866099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 algn="ctr">
              <a:buAutoNum type="arabicPeriod"/>
            </a:pPr>
            <a:r>
              <a:rPr lang="ko-KR" altLang="en-US" sz="3200" b="1" dirty="0">
                <a:solidFill>
                  <a:srgbClr val="FF5050"/>
                </a:solidFill>
              </a:rPr>
              <a:t>사람들의 낙관</a:t>
            </a:r>
            <a:endParaRPr lang="en-US" altLang="ko-KR" sz="3200" b="1" dirty="0">
              <a:solidFill>
                <a:srgbClr val="FF5050"/>
              </a:solidFill>
            </a:endParaRPr>
          </a:p>
          <a:p>
            <a:pPr algn="ctr"/>
            <a:r>
              <a:rPr lang="ko-KR" altLang="en-US" sz="3200" b="1" dirty="0">
                <a:solidFill>
                  <a:srgbClr val="FF5050"/>
                </a:solidFill>
              </a:rPr>
              <a:t> </a:t>
            </a:r>
            <a:endParaRPr lang="en-US" altLang="ko-KR" sz="3200" b="1" dirty="0">
              <a:solidFill>
                <a:srgbClr val="FF5050"/>
              </a:solidFill>
            </a:endParaRPr>
          </a:p>
          <a:p>
            <a:pPr marL="514350" indent="-514350" algn="ctr">
              <a:buAutoNum type="arabicPeriod"/>
            </a:pPr>
            <a:endParaRPr lang="en-US" altLang="ko-KR" sz="3200" b="1" dirty="0">
              <a:solidFill>
                <a:srgbClr val="FF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17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텍스트, 노트북이(가) 표시된 사진&#10;&#10;자동 생성된 설명">
            <a:extLst>
              <a:ext uri="{FF2B5EF4-FFF2-40B4-BE49-F238E27FC236}">
                <a16:creationId xmlns:a16="http://schemas.microsoft.com/office/drawing/2014/main" id="{497AF256-AFB9-657A-1508-0DB1A79CF8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D9D6E2-DD50-58BE-91E8-108BAC31359B}"/>
              </a:ext>
            </a:extLst>
          </p:cNvPr>
          <p:cNvSpPr txBox="1"/>
          <p:nvPr/>
        </p:nvSpPr>
        <p:spPr>
          <a:xfrm>
            <a:off x="602165" y="83634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Question</a:t>
            </a:r>
            <a:endParaRPr lang="ko-KR" altLang="en-US" sz="1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B2ECBA-9841-FDD0-F19A-39929D433254}"/>
              </a:ext>
            </a:extLst>
          </p:cNvPr>
          <p:cNvSpPr txBox="1"/>
          <p:nvPr/>
        </p:nvSpPr>
        <p:spPr>
          <a:xfrm>
            <a:off x="602164" y="1356731"/>
            <a:ext cx="101216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/>
              <a:t>사이클이 나타나는 원인은 무엇일까</a:t>
            </a:r>
            <a:r>
              <a:rPr lang="en-US" altLang="ko-KR" sz="4800" b="1" dirty="0"/>
              <a:t>?</a:t>
            </a:r>
            <a:endParaRPr lang="ko-KR" altLang="en-US" sz="4800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557FA4F-1996-1746-BB89-A3FB7F84960D}"/>
              </a:ext>
            </a:extLst>
          </p:cNvPr>
          <p:cNvCxnSpPr/>
          <p:nvPr/>
        </p:nvCxnSpPr>
        <p:spPr>
          <a:xfrm>
            <a:off x="669070" y="1244478"/>
            <a:ext cx="1014761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A8889AEC-EC6A-73EE-254E-80BD5F133B5C}"/>
              </a:ext>
            </a:extLst>
          </p:cNvPr>
          <p:cNvSpPr/>
          <p:nvPr/>
        </p:nvSpPr>
        <p:spPr>
          <a:xfrm>
            <a:off x="0" y="0"/>
            <a:ext cx="12192000" cy="6866099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 algn="ctr">
              <a:buAutoNum type="arabicPeriod"/>
            </a:pPr>
            <a:r>
              <a:rPr lang="ko-KR" altLang="en-US" sz="3200" b="1" dirty="0">
                <a:solidFill>
                  <a:srgbClr val="FF5050"/>
                </a:solidFill>
              </a:rPr>
              <a:t>사람들의 낙관</a:t>
            </a:r>
            <a:endParaRPr lang="en-US" altLang="ko-KR" sz="3200" b="1" dirty="0">
              <a:solidFill>
                <a:srgbClr val="FF5050"/>
              </a:solidFill>
            </a:endParaRPr>
          </a:p>
          <a:p>
            <a:pPr algn="ctr"/>
            <a:r>
              <a:rPr lang="ko-KR" altLang="en-US" sz="3200" b="1" dirty="0">
                <a:solidFill>
                  <a:srgbClr val="FF5050"/>
                </a:solidFill>
              </a:rPr>
              <a:t> </a:t>
            </a:r>
            <a:endParaRPr lang="en-US" altLang="ko-KR" sz="3200" b="1" dirty="0">
              <a:solidFill>
                <a:srgbClr val="FF5050"/>
              </a:solidFill>
            </a:endParaRPr>
          </a:p>
          <a:p>
            <a:pPr marL="514350" indent="-514350" algn="ctr">
              <a:buAutoNum type="arabicPeriod"/>
            </a:pPr>
            <a:endParaRPr lang="en-US" altLang="ko-KR" sz="3200" b="1" dirty="0">
              <a:solidFill>
                <a:srgbClr val="FF5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A7C731-4931-FC40-F9CD-DC8787FCC9A1}"/>
              </a:ext>
            </a:extLst>
          </p:cNvPr>
          <p:cNvSpPr txBox="1"/>
          <p:nvPr/>
        </p:nvSpPr>
        <p:spPr>
          <a:xfrm>
            <a:off x="4269218" y="3819646"/>
            <a:ext cx="365356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FF5050"/>
                </a:solidFill>
              </a:rPr>
              <a:t>2. </a:t>
            </a:r>
            <a:r>
              <a:rPr lang="ko-KR" altLang="en-US" sz="3200" b="1" dirty="0">
                <a:solidFill>
                  <a:srgbClr val="FF5050"/>
                </a:solidFill>
              </a:rPr>
              <a:t>부채 부담의 증가</a:t>
            </a:r>
            <a:endParaRPr lang="en-US" altLang="ko-KR" sz="3200" b="1" dirty="0">
              <a:solidFill>
                <a:srgbClr val="FF5050"/>
              </a:solidFill>
            </a:endParaRPr>
          </a:p>
          <a:p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4447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8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5264E"/>
      </a:accent1>
      <a:accent2>
        <a:srgbClr val="3F668F"/>
      </a:accent2>
      <a:accent3>
        <a:srgbClr val="4A7ECA"/>
      </a:accent3>
      <a:accent4>
        <a:srgbClr val="B28659"/>
      </a:accent4>
      <a:accent5>
        <a:srgbClr val="FDC467"/>
      </a:accent5>
      <a:accent6>
        <a:srgbClr val="E5D8C9"/>
      </a:accent6>
      <a:hlink>
        <a:srgbClr val="262626"/>
      </a:hlink>
      <a:folHlink>
        <a:srgbClr val="262626"/>
      </a:folHlink>
    </a:clrScheme>
    <a:fontScheme name="Pretendard_BLACK_M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1321</TotalTime>
  <Words>1814</Words>
  <Application>Microsoft Office PowerPoint</Application>
  <PresentationFormat>와이드스크린</PresentationFormat>
  <Paragraphs>372</Paragraphs>
  <Slides>63</Slides>
  <Notes>46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0" baseType="lpstr">
      <vt:lpstr>Apple SD Gothic Neo</vt:lpstr>
      <vt:lpstr>Pretendard</vt:lpstr>
      <vt:lpstr>Pretendard Black</vt:lpstr>
      <vt:lpstr>맑은 고딕</vt:lpstr>
      <vt:lpstr>휴먼엑스포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허 세진</cp:lastModifiedBy>
  <cp:revision>48</cp:revision>
  <dcterms:created xsi:type="dcterms:W3CDTF">2023-04-24T02:25:46Z</dcterms:created>
  <dcterms:modified xsi:type="dcterms:W3CDTF">2023-08-02T09:43:50Z</dcterms:modified>
</cp:coreProperties>
</file>